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7" r:id="rId3"/>
    <p:sldId id="258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72" r:id="rId13"/>
    <p:sldId id="296" r:id="rId14"/>
    <p:sldId id="309" r:id="rId15"/>
    <p:sldId id="310" r:id="rId16"/>
    <p:sldId id="297" r:id="rId17"/>
    <p:sldId id="298" r:id="rId18"/>
    <p:sldId id="311" r:id="rId19"/>
    <p:sldId id="313" r:id="rId20"/>
    <p:sldId id="314" r:id="rId21"/>
    <p:sldId id="315" r:id="rId22"/>
    <p:sldId id="316" r:id="rId23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Roboto Condensed" panose="02000000000000000000" pitchFamily="2" charset="0"/>
      <p:regular r:id="rId32"/>
      <p:bold r:id="rId33"/>
      <p:italic r:id="rId34"/>
      <p:boldItalic r:id="rId35"/>
    </p:embeddedFont>
    <p:embeddedFont>
      <p:font typeface="Roboto Condensed Bold" panose="02000000000000000000" charset="0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56" autoAdjust="0"/>
  </p:normalViewPr>
  <p:slideViewPr>
    <p:cSldViewPr>
      <p:cViewPr>
        <p:scale>
          <a:sx n="50" d="100"/>
          <a:sy n="50" d="100"/>
        </p:scale>
        <p:origin x="806" y="-3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26113" y="-4777360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917265" y="-8450056"/>
            <a:ext cx="17520116" cy="1752011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DB3C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332240" y="0"/>
            <a:ext cx="8955760" cy="895576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5046" r="-25046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446077" y="2640449"/>
            <a:ext cx="4062386" cy="4062386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l="l" t="t" r="r" b="b"/>
              <a:pathLst>
                <a:path w="6663624" h="6360176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8DB3C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84320" y="415956"/>
              <a:ext cx="5781360" cy="5518089"/>
            </a:xfrm>
            <a:custGeom>
              <a:avLst/>
              <a:gdLst/>
              <a:ahLst/>
              <a:cxnLst/>
              <a:rect l="l" t="t" r="r" b="b"/>
              <a:pathLst>
                <a:path w="5781360" h="5518089">
                  <a:moveTo>
                    <a:pt x="2890680" y="4414"/>
                  </a:moveTo>
                  <a:cubicBezTo>
                    <a:pt x="1903611" y="0"/>
                    <a:pt x="989627" y="524062"/>
                    <a:pt x="494813" y="1378160"/>
                  </a:cubicBezTo>
                  <a:cubicBezTo>
                    <a:pt x="0" y="2232259"/>
                    <a:pt x="0" y="3285829"/>
                    <a:pt x="494813" y="4139928"/>
                  </a:cubicBezTo>
                  <a:cubicBezTo>
                    <a:pt x="989627" y="4994026"/>
                    <a:pt x="1903611" y="5518088"/>
                    <a:pt x="2890680" y="5513674"/>
                  </a:cubicBezTo>
                  <a:cubicBezTo>
                    <a:pt x="3877749" y="5518088"/>
                    <a:pt x="4791733" y="4994026"/>
                    <a:pt x="5286547" y="4139928"/>
                  </a:cubicBezTo>
                  <a:cubicBezTo>
                    <a:pt x="5781360" y="3285829"/>
                    <a:pt x="5781360" y="2232259"/>
                    <a:pt x="5286547" y="1378161"/>
                  </a:cubicBezTo>
                  <a:cubicBezTo>
                    <a:pt x="4791733" y="524062"/>
                    <a:pt x="3877749" y="0"/>
                    <a:pt x="2890680" y="4414"/>
                  </a:cubicBezTo>
                  <a:close/>
                </a:path>
              </a:pathLst>
            </a:custGeom>
            <a:blipFill>
              <a:blip r:embed="rId5"/>
              <a:stretch>
                <a:fillRect l="-25806" r="-44205" b="-13137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9675324">
            <a:off x="2337290" y="2641926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6918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2852139"/>
            <a:ext cx="8905279" cy="5434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19"/>
              </a:lnSpc>
            </a:pPr>
            <a:endParaRPr dirty="0"/>
          </a:p>
          <a:p>
            <a:pPr algn="l">
              <a:lnSpc>
                <a:spcPts val="14419"/>
              </a:lnSpc>
            </a:pPr>
            <a:r>
              <a:rPr lang="en-US" sz="10299" b="1" dirty="0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NASIR AKRAA</a:t>
            </a:r>
          </a:p>
          <a:p>
            <a:pPr algn="l">
              <a:lnSpc>
                <a:spcPts val="14419"/>
              </a:lnSpc>
            </a:pPr>
            <a:endParaRPr lang="en-US" sz="10299" b="1" dirty="0">
              <a:solidFill>
                <a:srgbClr val="D9EAF3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6550435"/>
            <a:ext cx="10755573" cy="1261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7"/>
              </a:lnSpc>
            </a:pPr>
            <a:r>
              <a:rPr lang="tr-TR" sz="7291" b="1" dirty="0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Bitirme Projesi</a:t>
            </a:r>
            <a:endParaRPr lang="en-US" sz="7291" b="1" dirty="0">
              <a:solidFill>
                <a:srgbClr val="509FCB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06033">
            <a:off x="14234868" y="4995907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46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4750" y="895350"/>
            <a:ext cx="338791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tr-TR" sz="66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Kullanici</a:t>
            </a:r>
            <a:r>
              <a:rPr lang="en-US" sz="6399" b="1" dirty="0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 </a:t>
            </a:r>
          </a:p>
        </p:txBody>
      </p:sp>
      <p:sp>
        <p:nvSpPr>
          <p:cNvPr id="4" name="Freeform 4"/>
          <p:cNvSpPr/>
          <p:nvPr/>
        </p:nvSpPr>
        <p:spPr>
          <a:xfrm>
            <a:off x="11657162" y="-4058662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3962400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6918"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6" name="Freeform 6"/>
          <p:cNvSpPr/>
          <p:nvPr/>
        </p:nvSpPr>
        <p:spPr>
          <a:xfrm rot="8803574">
            <a:off x="-3009583" y="4548552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462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54750" y="2680500"/>
            <a:ext cx="10541578" cy="2450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11295" lvl="2" indent="-503765">
              <a:lnSpc>
                <a:spcPts val="4899"/>
              </a:lnSpc>
              <a:buFont typeface="Arial"/>
              <a:buChar char="⚬"/>
            </a:pPr>
            <a:r>
              <a:rPr lang="tr-TR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Kullanici</a:t>
            </a: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sayfaları </a:t>
            </a:r>
          </a:p>
          <a:p>
            <a:pPr marL="1007530" lvl="2">
              <a:lnSpc>
                <a:spcPts val="4899"/>
              </a:lnSpc>
            </a:pPr>
            <a:endParaRPr lang="tr-TR" sz="2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464730" lvl="3">
              <a:lnSpc>
                <a:spcPts val="4899"/>
              </a:lnSpc>
            </a:pPr>
            <a:endParaRPr lang="tr-TR" sz="2000" dirty="0">
              <a:solidFill>
                <a:schemeClr val="bg1"/>
              </a:solidFill>
              <a:latin typeface="Roboto Condensed"/>
              <a:ea typeface="Roboto Condensed"/>
              <a:sym typeface="Roboto Condensed"/>
            </a:endParaRPr>
          </a:p>
          <a:p>
            <a:pPr marL="1464730" lvl="3">
              <a:lnSpc>
                <a:spcPts val="4899"/>
              </a:lnSpc>
            </a:pPr>
            <a:r>
              <a:rPr lang="tr-TR" sz="2800" dirty="0">
                <a:solidFill>
                  <a:schemeClr val="bg1"/>
                </a:solidFill>
                <a:latin typeface="Roboto Condensed"/>
                <a:ea typeface="Roboto Condensed"/>
                <a:sym typeface="Roboto Condensed"/>
              </a:rPr>
              <a:t>Giriş                                                                      Hesap oluşturmak</a:t>
            </a:r>
            <a:endParaRPr lang="tr-TR" sz="2800" dirty="0">
              <a:solidFill>
                <a:schemeClr val="bg1"/>
              </a:solidFill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942665" y="895350"/>
            <a:ext cx="386659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tr-TR" sz="6399" b="1" dirty="0" err="1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Frontend</a:t>
            </a:r>
            <a:r>
              <a:rPr lang="en-US" sz="6399" b="1" dirty="0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3663C027-C251-4B5C-BBE5-03574BEA0333}"/>
              </a:ext>
            </a:extLst>
          </p:cNvPr>
          <p:cNvSpPr/>
          <p:nvPr/>
        </p:nvSpPr>
        <p:spPr>
          <a:xfrm rot="-10800000">
            <a:off x="-3810000" y="52959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6918"/>
            </a:stretch>
          </a:blipFill>
        </p:spPr>
        <p:txBody>
          <a:bodyPr/>
          <a:lstStyle/>
          <a:p>
            <a:endParaRPr lang="tr-T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957585-A66E-4BE1-AF02-E924ED56E3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7577" y="5472445"/>
            <a:ext cx="5106113" cy="33342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78054C-8188-4EE7-8E4D-3C60E1F256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1780" y="5476730"/>
            <a:ext cx="4915586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1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06033">
            <a:off x="14234868" y="4995907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46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4750" y="895350"/>
            <a:ext cx="338791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 dirty="0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Kullanılan  </a:t>
            </a:r>
          </a:p>
        </p:txBody>
      </p:sp>
      <p:sp>
        <p:nvSpPr>
          <p:cNvPr id="4" name="Freeform 4"/>
          <p:cNvSpPr/>
          <p:nvPr/>
        </p:nvSpPr>
        <p:spPr>
          <a:xfrm>
            <a:off x="11657162" y="-4058662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3962400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6918"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6" name="Freeform 6"/>
          <p:cNvSpPr/>
          <p:nvPr/>
        </p:nvSpPr>
        <p:spPr>
          <a:xfrm rot="8803574">
            <a:off x="-3009583" y="4548552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462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54750" y="2680500"/>
            <a:ext cx="10541578" cy="7304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11295" lvl="2" indent="-503765">
              <a:lnSpc>
                <a:spcPct val="150000"/>
              </a:lnSpc>
              <a:buFont typeface="Arial"/>
              <a:buChar char="⚬"/>
            </a:pP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Görev Dağılımı:</a:t>
            </a:r>
          </a:p>
          <a:p>
            <a:pPr marL="1968495" lvl="3" indent="-503765">
              <a:lnSpc>
                <a:spcPct val="150000"/>
              </a:lnSpc>
              <a:buFont typeface="Arial"/>
              <a:buChar char="⚬"/>
            </a:pPr>
            <a:r>
              <a:rPr lang="tr-TR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Frontend</a:t>
            </a: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Arayüzü</a:t>
            </a: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Kullanıcı </a:t>
            </a:r>
            <a:r>
              <a:rPr lang="tr-TR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arayüzünü</a:t>
            </a: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geliştirmek için:</a:t>
            </a:r>
          </a:p>
          <a:p>
            <a:pPr marL="2425695" lvl="4" indent="-503765">
              <a:lnSpc>
                <a:spcPct val="150000"/>
              </a:lnSpc>
              <a:buFont typeface="Arial"/>
              <a:buChar char="⚬"/>
            </a:pP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EJS, CSS ve </a:t>
            </a:r>
            <a:r>
              <a:rPr lang="tr-TR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JavaScript</a:t>
            </a: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kullanma.</a:t>
            </a:r>
          </a:p>
          <a:p>
            <a:pPr marL="1968495" lvl="3" indent="-503765">
              <a:lnSpc>
                <a:spcPct val="150000"/>
              </a:lnSpc>
              <a:buFont typeface="Arial"/>
              <a:buChar char="⚬"/>
            </a:pPr>
            <a:r>
              <a:rPr lang="tr-TR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Backend</a:t>
            </a: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Sunucu yönetimi için:</a:t>
            </a:r>
          </a:p>
          <a:p>
            <a:pPr marL="2425695" lvl="4" indent="-503765">
              <a:lnSpc>
                <a:spcPct val="150000"/>
              </a:lnSpc>
              <a:buFont typeface="Arial"/>
              <a:buChar char="⚬"/>
            </a:pPr>
            <a:r>
              <a:rPr lang="tr-TR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Nodejs</a:t>
            </a: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kullanma</a:t>
            </a:r>
          </a:p>
          <a:p>
            <a:pPr marL="1968495" lvl="3" indent="-503765">
              <a:lnSpc>
                <a:spcPct val="150000"/>
              </a:lnSpc>
              <a:buFont typeface="Arial"/>
              <a:buChar char="⚬"/>
            </a:pPr>
            <a:r>
              <a:rPr lang="tr-TR" sz="3200" b="1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Veritabanı</a:t>
            </a: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pPr marL="2425695" lvl="4" indent="-503765">
              <a:lnSpc>
                <a:spcPct val="150000"/>
              </a:lnSpc>
              <a:buFont typeface="Arial"/>
              <a:buChar char="⚬"/>
            </a:pP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Proje için </a:t>
            </a:r>
            <a:r>
              <a:rPr lang="tr-TR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MongoDB</a:t>
            </a: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</a:t>
            </a:r>
            <a:r>
              <a:rPr lang="tr-TR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veritabanını</a:t>
            </a: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kullanma</a:t>
            </a:r>
          </a:p>
          <a:p>
            <a:pPr lvl="0">
              <a:lnSpc>
                <a:spcPct val="150000"/>
              </a:lnSpc>
            </a:pP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					</a:t>
            </a:r>
          </a:p>
          <a:p>
            <a:pPr lvl="1">
              <a:lnSpc>
                <a:spcPct val="150000"/>
              </a:lnSpc>
            </a:pPr>
            <a:endParaRPr lang="tr-TR" sz="3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942665" y="895350"/>
            <a:ext cx="386659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 dirty="0" err="1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teknolojiler</a:t>
            </a:r>
            <a:r>
              <a:rPr lang="en-US" sz="6399" b="1" dirty="0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3663C027-C251-4B5C-BBE5-03574BEA0333}"/>
              </a:ext>
            </a:extLst>
          </p:cNvPr>
          <p:cNvSpPr/>
          <p:nvPr/>
        </p:nvSpPr>
        <p:spPr>
          <a:xfrm rot="-10800000">
            <a:off x="-3814282" y="5330741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6918"/>
            </a:stretch>
          </a:blipFill>
        </p:spPr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83577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0186" y="2543791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  <p:txBody>
            <a:bodyPr/>
            <a:lstStyle/>
            <a:p>
              <a:endParaRPr lang="tr-TR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1806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864722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66139" y="1225583"/>
            <a:ext cx="5734810" cy="970915"/>
            <a:chOff x="0" y="0"/>
            <a:chExt cx="7646414" cy="1294553"/>
          </a:xfrm>
        </p:grpSpPr>
        <p:sp>
          <p:nvSpPr>
            <p:cNvPr id="10" name="TextBox 10"/>
            <p:cNvSpPr txBox="1"/>
            <p:nvPr/>
          </p:nvSpPr>
          <p:spPr>
            <a:xfrm>
              <a:off x="3504087" y="-133350"/>
              <a:ext cx="4142327" cy="1427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tr-TR" sz="6399" b="1" dirty="0">
                  <a:solidFill>
                    <a:srgbClr val="509FCB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EJS</a:t>
              </a:r>
              <a:endParaRPr lang="en-US" sz="6399" b="1" dirty="0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0"/>
              <a:ext cx="3776853" cy="1427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tr-TR" sz="6399" b="1" dirty="0">
                  <a:solidFill>
                    <a:srgbClr val="D9EAF3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Neden </a:t>
              </a:r>
              <a:endParaRPr lang="en-US" sz="6399" b="1" dirty="0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10DDF6F2-4F76-4936-BCA6-2906B1060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139" y="2830995"/>
            <a:ext cx="13902597" cy="5837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tr-TR" altLang="tr-T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Basit ve Kullanımı Kolay:</a:t>
            </a:r>
            <a:br>
              <a:rPr kumimoji="0" lang="tr-TR" altLang="tr-T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kumimoji="0" lang="tr-TR" altLang="tr-T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	HTML ile </a:t>
            </a:r>
            <a:r>
              <a:rPr kumimoji="0" lang="tr-TR" altLang="tr-T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JavaScript’i</a:t>
            </a:r>
            <a:r>
              <a:rPr kumimoji="0" lang="tr-TR" altLang="tr-T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birleştirerek dinamik içerik oluşturmayı sağlar.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tr-TR" altLang="tr-T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Node.js  ile Uyumlu:</a:t>
            </a:r>
            <a:br>
              <a:rPr kumimoji="0" lang="tr-TR" altLang="tr-T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kumimoji="0" lang="tr-TR" altLang="tr-T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	</a:t>
            </a:r>
            <a:r>
              <a:rPr kumimoji="0" lang="tr-TR" altLang="tr-T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Backend'den</a:t>
            </a:r>
            <a:r>
              <a:rPr kumimoji="0" lang="tr-TR" altLang="tr-T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gelen verileri doğrudan şablonlara aktarabilir ve dinamik sayfalar oluşturabilirsiniz.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tr-TR" altLang="tr-T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Dinamik Veri Yönetimi:</a:t>
            </a:r>
            <a:br>
              <a:rPr kumimoji="0" lang="tr-TR" altLang="tr-T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kumimoji="0" lang="tr-TR" altLang="tr-T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	Döngüler, koşullar ve değişkenler ile esnek şablonlar oluşturulur.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tr-TR" altLang="tr-T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HTML ile Uyumlu:</a:t>
            </a:r>
            <a:br>
              <a:rPr kumimoji="0" lang="tr-TR" altLang="tr-T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kumimoji="0" lang="tr-TR" altLang="tr-T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	Tasarımcılar doğrudan HTML üzerinde çalışarak katkı sağlayabilir.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0186" y="2543791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1806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864722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66139" y="1225583"/>
            <a:ext cx="5734810" cy="970915"/>
            <a:chOff x="0" y="0"/>
            <a:chExt cx="7646414" cy="1294553"/>
          </a:xfrm>
        </p:grpSpPr>
        <p:sp>
          <p:nvSpPr>
            <p:cNvPr id="10" name="TextBox 10"/>
            <p:cNvSpPr txBox="1"/>
            <p:nvPr/>
          </p:nvSpPr>
          <p:spPr>
            <a:xfrm>
              <a:off x="3504087" y="-133350"/>
              <a:ext cx="4142327" cy="1427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tr-TR" sz="6399" b="1" dirty="0">
                  <a:solidFill>
                    <a:srgbClr val="509FCB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EJS</a:t>
              </a:r>
              <a:endParaRPr lang="en-US" sz="6399" b="1" dirty="0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0"/>
              <a:ext cx="3776853" cy="1427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tr-TR" sz="6399" b="1" dirty="0">
                  <a:solidFill>
                    <a:srgbClr val="D9EAF3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Neden</a:t>
              </a:r>
              <a:endParaRPr lang="en-US" sz="6399" b="1" dirty="0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42148" y="2668869"/>
            <a:ext cx="13649081" cy="60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9"/>
              </a:lnSpc>
              <a:spcBef>
                <a:spcPct val="0"/>
              </a:spcBef>
            </a:pPr>
            <a:r>
              <a:rPr lang="tr-TR" sz="3670" b="1" dirty="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Projede kullanılan dosyalar</a:t>
            </a:r>
            <a:endParaRPr lang="en-US" sz="3670" b="1" dirty="0">
              <a:solidFill>
                <a:srgbClr val="FFFFFF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9BC7CD-1FB0-450E-9173-FA0654EB4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5208" y="3978084"/>
            <a:ext cx="5802500" cy="37012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4E7FAB-F21C-464C-B832-96E6EF97EC7D}"/>
              </a:ext>
            </a:extLst>
          </p:cNvPr>
          <p:cNvSpPr txBox="1"/>
          <p:nvPr/>
        </p:nvSpPr>
        <p:spPr>
          <a:xfrm>
            <a:off x="10080104" y="3978084"/>
            <a:ext cx="68977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Nerede </a:t>
            </a:r>
            <a:r>
              <a:rPr lang="tr-TR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kullndım</a:t>
            </a: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:</a:t>
            </a:r>
          </a:p>
          <a:p>
            <a:endParaRPr lang="tr-TR" sz="3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tr-TR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İndex.ejs</a:t>
            </a: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dosyasında etkinlikler  göstermek için kullandım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tr-TR" sz="32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tr-TR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Kullanici.ejs</a:t>
            </a: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dosyasında mesajlar için kullandım </a:t>
            </a:r>
          </a:p>
        </p:txBody>
      </p:sp>
    </p:spTree>
    <p:extLst>
      <p:ext uri="{BB962C8B-B14F-4D97-AF65-F5344CB8AC3E}">
        <p14:creationId xmlns:p14="http://schemas.microsoft.com/office/powerpoint/2010/main" val="1630158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0186" y="2543791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  <p:txBody>
            <a:bodyPr/>
            <a:lstStyle/>
            <a:p>
              <a:endParaRPr lang="tr-TR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1806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864722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66139" y="1225583"/>
            <a:ext cx="5734810" cy="970915"/>
            <a:chOff x="0" y="0"/>
            <a:chExt cx="7646414" cy="1294553"/>
          </a:xfrm>
        </p:grpSpPr>
        <p:sp>
          <p:nvSpPr>
            <p:cNvPr id="10" name="TextBox 10"/>
            <p:cNvSpPr txBox="1"/>
            <p:nvPr/>
          </p:nvSpPr>
          <p:spPr>
            <a:xfrm>
              <a:off x="3504087" y="-133350"/>
              <a:ext cx="4142327" cy="1427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tr-TR" sz="6399" b="1" dirty="0" err="1">
                  <a:solidFill>
                    <a:srgbClr val="509FCB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Nodejs</a:t>
              </a:r>
              <a:endParaRPr lang="en-US" sz="6399" b="1" dirty="0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0"/>
              <a:ext cx="3776853" cy="1427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tr-TR" sz="6399" b="1" dirty="0">
                  <a:solidFill>
                    <a:srgbClr val="D9EAF3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Neden </a:t>
              </a:r>
              <a:endParaRPr lang="en-US" sz="6399" b="1" dirty="0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10DDF6F2-4F76-4936-BCA6-2906B1060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139" y="4265041"/>
            <a:ext cx="13902597" cy="2969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Hızlı ve Ölçeklenebilir</a:t>
            </a:r>
            <a:br>
              <a:rPr kumimoji="0" lang="tr-TR" altLang="tr-TR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</a:br>
            <a:r>
              <a:rPr kumimoji="0" lang="tr-TR" altLang="tr-TR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	</a:t>
            </a: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Yüksek trafikli, gerçek zamanlı uygulamalarda performans sağlar.</a:t>
            </a:r>
            <a:endParaRPr kumimoji="0" lang="tr-TR" altLang="tr-TR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tr-TR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JavaScript</a:t>
            </a: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ile Tam Uyum 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	</a:t>
            </a: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Hem </a:t>
            </a:r>
            <a:r>
              <a:rPr lang="tr-TR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frontend</a:t>
            </a: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hem </a:t>
            </a:r>
            <a:r>
              <a:rPr lang="tr-TR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backend'de</a:t>
            </a: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aynı dili (</a:t>
            </a:r>
            <a:r>
              <a:rPr lang="tr-TR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JavaScript</a:t>
            </a: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 kullanma imkanı sunar.</a:t>
            </a:r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A530C472-F28B-409A-9623-ACAC0056F49F}"/>
              </a:ext>
            </a:extLst>
          </p:cNvPr>
          <p:cNvSpPr/>
          <p:nvPr/>
        </p:nvSpPr>
        <p:spPr>
          <a:xfrm rot="-10800000">
            <a:off x="-3775156" y="52959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</p:sp>
    </p:spTree>
    <p:extLst>
      <p:ext uri="{BB962C8B-B14F-4D97-AF65-F5344CB8AC3E}">
        <p14:creationId xmlns:p14="http://schemas.microsoft.com/office/powerpoint/2010/main" val="37038618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0186" y="2642299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  <p:txBody>
            <a:bodyPr/>
            <a:lstStyle/>
            <a:p>
              <a:endParaRPr lang="tr-TR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1806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864722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66139" y="1225583"/>
            <a:ext cx="5734810" cy="970915"/>
            <a:chOff x="0" y="0"/>
            <a:chExt cx="7646414" cy="1294553"/>
          </a:xfrm>
        </p:grpSpPr>
        <p:sp>
          <p:nvSpPr>
            <p:cNvPr id="10" name="TextBox 10"/>
            <p:cNvSpPr txBox="1"/>
            <p:nvPr/>
          </p:nvSpPr>
          <p:spPr>
            <a:xfrm>
              <a:off x="3504087" y="-133350"/>
              <a:ext cx="4142327" cy="1427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tr-TR" sz="6399" b="1" dirty="0" err="1">
                  <a:solidFill>
                    <a:srgbClr val="509FCB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Mongodb</a:t>
              </a:r>
              <a:endParaRPr lang="en-US" sz="6399" b="1" dirty="0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0"/>
              <a:ext cx="3776853" cy="1427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tr-TR" sz="6399" b="1" dirty="0">
                  <a:solidFill>
                    <a:srgbClr val="D9EAF3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Neden </a:t>
              </a:r>
              <a:endParaRPr lang="en-US" sz="6399" b="1" dirty="0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10DDF6F2-4F76-4936-BCA6-2906B1060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5168" y="2677604"/>
            <a:ext cx="13902597" cy="6483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s-ES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Esnek</a:t>
            </a:r>
            <a:r>
              <a:rPr lang="es-ES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ve </a:t>
            </a:r>
            <a:r>
              <a:rPr lang="es-ES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Dinamik</a:t>
            </a:r>
            <a:r>
              <a:rPr lang="es-ES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Veri </a:t>
            </a:r>
            <a:r>
              <a:rPr lang="es-ES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Yapısı</a:t>
            </a:r>
            <a:endParaRPr lang="tr-TR" sz="2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tr-TR" sz="2800" b="1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NoSQL</a:t>
            </a:r>
            <a:r>
              <a:rPr lang="tr-TR" sz="28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(JSON-benzeri)</a:t>
            </a: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belge modeli, farklı türde verileri kolayca saklamanıza olanak tanır.</a:t>
            </a:r>
          </a:p>
          <a:p>
            <a:pPr marL="914400" lvl="1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Tablo ve sütunlar yerine belgeler ve koleksiyonlar kullanılır, bu da </a:t>
            </a:r>
            <a:r>
              <a:rPr lang="tr-TR" sz="28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dinamik ve esnek</a:t>
            </a: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bir yapı sunar. </a:t>
            </a:r>
          </a:p>
          <a:p>
            <a:pPr marL="457200" indent="-4572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tr-TR" sz="28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Hızlı Performans</a:t>
            </a:r>
            <a:endParaRPr lang="tr-TR" sz="2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	✔️ İndeksleme ve bellek içi (in-</a:t>
            </a:r>
            <a:r>
              <a:rPr lang="tr-TR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memory</a:t>
            </a: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 depolama ile veri erişimi oldukça hızlıdır.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	 ✔️ Büyük hacimli verilerle çalışma sırasında verimliliği artırır.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tr-TR" sz="2800" b="1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JavaScript</a:t>
            </a:r>
            <a:r>
              <a:rPr lang="tr-TR" sz="28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ile Uyum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Node.js ile birlikte çalışarak, </a:t>
            </a:r>
            <a:r>
              <a:rPr lang="tr-TR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JavaScript’in</a:t>
            </a: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her iki tarafta (</a:t>
            </a:r>
            <a:r>
              <a:rPr lang="tr-TR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frontend</a:t>
            </a: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ve </a:t>
            </a:r>
            <a:r>
              <a:rPr lang="tr-TR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backend</a:t>
            </a: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) kullanılmasını sağlar.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lang="tr-TR" sz="2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A530C472-F28B-409A-9623-ACAC0056F49F}"/>
              </a:ext>
            </a:extLst>
          </p:cNvPr>
          <p:cNvSpPr/>
          <p:nvPr/>
        </p:nvSpPr>
        <p:spPr>
          <a:xfrm rot="-10800000">
            <a:off x="-3745432" y="8599883"/>
            <a:ext cx="24228392" cy="4817833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48547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0186" y="2543791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1806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864722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66139" y="1225583"/>
            <a:ext cx="5734810" cy="970915"/>
            <a:chOff x="0" y="0"/>
            <a:chExt cx="7646414" cy="1294553"/>
          </a:xfrm>
        </p:grpSpPr>
        <p:sp>
          <p:nvSpPr>
            <p:cNvPr id="10" name="TextBox 10"/>
            <p:cNvSpPr txBox="1"/>
            <p:nvPr/>
          </p:nvSpPr>
          <p:spPr>
            <a:xfrm>
              <a:off x="3504087" y="-133350"/>
              <a:ext cx="4142327" cy="1427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tr-TR" sz="6399" b="1" dirty="0">
                  <a:solidFill>
                    <a:srgbClr val="509FCB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ve Server</a:t>
              </a:r>
              <a:endParaRPr lang="en-US" sz="6399" b="1" dirty="0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0"/>
              <a:ext cx="3776853" cy="1427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tr-TR" sz="6399" b="1" dirty="0" err="1">
                  <a:solidFill>
                    <a:srgbClr val="D9EAF3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Routes</a:t>
              </a:r>
              <a:endParaRPr lang="en-US" sz="6399" b="1" dirty="0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42148" y="2668869"/>
            <a:ext cx="13649081" cy="2570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9"/>
              </a:lnSpc>
              <a:spcBef>
                <a:spcPct val="0"/>
              </a:spcBef>
            </a:pPr>
            <a:r>
              <a:rPr lang="tr-TR" sz="3670" b="1" dirty="0" err="1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Routes</a:t>
            </a:r>
            <a:r>
              <a:rPr lang="tr-TR" sz="3670" b="1" dirty="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dosyalarında </a:t>
            </a:r>
            <a:r>
              <a:rPr lang="tr-TR" sz="3670" b="1" dirty="0" err="1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backend</a:t>
            </a:r>
            <a:r>
              <a:rPr lang="tr-TR" sz="3670" b="1" dirty="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olarak verileri nasıl kaydedebilir ve nasıl getirebilir kullandığım </a:t>
            </a:r>
            <a:r>
              <a:rPr lang="tr-TR" sz="3670" b="1" dirty="0" err="1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routerlerdir</a:t>
            </a:r>
            <a:r>
              <a:rPr lang="tr-TR" sz="3670" b="1" dirty="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.</a:t>
            </a:r>
          </a:p>
          <a:p>
            <a:pPr algn="ctr">
              <a:lnSpc>
                <a:spcPts val="5139"/>
              </a:lnSpc>
              <a:spcBef>
                <a:spcPct val="0"/>
              </a:spcBef>
            </a:pPr>
            <a:r>
              <a:rPr lang="tr-TR" sz="3670" b="1" dirty="0" err="1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Serverim</a:t>
            </a:r>
            <a:r>
              <a:rPr lang="tr-TR" sz="3670" b="1" dirty="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app.js olarak projem bu dosyadan çalışır ve tüm </a:t>
            </a:r>
            <a:r>
              <a:rPr lang="tr-TR" sz="3670" b="1" dirty="0" err="1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routerleri</a:t>
            </a:r>
            <a:r>
              <a:rPr lang="tr-TR" sz="3670" b="1" dirty="0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ile çalışabilmeli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2FB626-F5CE-4E6A-AD2E-E12C8474DC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2148" y="5401467"/>
            <a:ext cx="6145796" cy="36874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016481-B06E-426E-A46B-5CDB866C7B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0184" y="5377974"/>
            <a:ext cx="5706600" cy="2404562"/>
          </a:xfrm>
          <a:prstGeom prst="rect">
            <a:avLst/>
          </a:prstGeom>
        </p:spPr>
      </p:pic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2D45450A-1BB9-4A44-ABD8-D6477AD1872C}"/>
              </a:ext>
            </a:extLst>
          </p:cNvPr>
          <p:cNvCxnSpPr>
            <a:cxnSpLocks/>
          </p:cNvCxnSpPr>
          <p:nvPr/>
        </p:nvCxnSpPr>
        <p:spPr>
          <a:xfrm flipV="1">
            <a:off x="8287944" y="5612691"/>
            <a:ext cx="2512240" cy="432048"/>
          </a:xfrm>
          <a:prstGeom prst="curvedConnector3">
            <a:avLst>
              <a:gd name="adj1" fmla="val 5165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65AF9AFD-8626-4595-B26B-430AE3EDC474}"/>
              </a:ext>
            </a:extLst>
          </p:cNvPr>
          <p:cNvCxnSpPr>
            <a:cxnSpLocks/>
          </p:cNvCxnSpPr>
          <p:nvPr/>
        </p:nvCxnSpPr>
        <p:spPr>
          <a:xfrm flipV="1">
            <a:off x="8287944" y="5638639"/>
            <a:ext cx="2512240" cy="94161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0A225145-DC8C-43BB-B715-9EC822D19C60}"/>
              </a:ext>
            </a:extLst>
          </p:cNvPr>
          <p:cNvCxnSpPr>
            <a:cxnSpLocks/>
          </p:cNvCxnSpPr>
          <p:nvPr/>
        </p:nvCxnSpPr>
        <p:spPr>
          <a:xfrm flipV="1">
            <a:off x="8186640" y="5638639"/>
            <a:ext cx="2613544" cy="1449077"/>
          </a:xfrm>
          <a:prstGeom prst="curvedConnector3">
            <a:avLst>
              <a:gd name="adj1" fmla="val 5583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4BF2C385-B21E-496F-9AAB-9794C1D90A2D}"/>
              </a:ext>
            </a:extLst>
          </p:cNvPr>
          <p:cNvCxnSpPr/>
          <p:nvPr/>
        </p:nvCxnSpPr>
        <p:spPr>
          <a:xfrm flipV="1">
            <a:off x="8287944" y="5612691"/>
            <a:ext cx="2512240" cy="1979081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6823F73-0789-4E6D-9C55-4EA6F5C6B602}"/>
              </a:ext>
            </a:extLst>
          </p:cNvPr>
          <p:cNvCxnSpPr/>
          <p:nvPr/>
        </p:nvCxnSpPr>
        <p:spPr>
          <a:xfrm flipV="1">
            <a:off x="8287944" y="5612691"/>
            <a:ext cx="2512240" cy="2483137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C4B0A135-CD94-43F0-AECD-264D7D7CAA93}"/>
              </a:ext>
            </a:extLst>
          </p:cNvPr>
          <p:cNvCxnSpPr>
            <a:cxnSpLocks/>
          </p:cNvCxnSpPr>
          <p:nvPr/>
        </p:nvCxnSpPr>
        <p:spPr>
          <a:xfrm rot="5400000">
            <a:off x="8070892" y="5831595"/>
            <a:ext cx="3005808" cy="2512242"/>
          </a:xfrm>
          <a:prstGeom prst="curvedConnector3">
            <a:avLst>
              <a:gd name="adj1" fmla="val 9747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174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95398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10186" y="2543791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1806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864722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66138" y="1125570"/>
            <a:ext cx="6917821" cy="1070928"/>
            <a:chOff x="0" y="-133351"/>
            <a:chExt cx="7646414" cy="1427904"/>
          </a:xfrm>
        </p:grpSpPr>
        <p:sp>
          <p:nvSpPr>
            <p:cNvPr id="10" name="TextBox 10"/>
            <p:cNvSpPr txBox="1"/>
            <p:nvPr/>
          </p:nvSpPr>
          <p:spPr>
            <a:xfrm>
              <a:off x="1517834" y="-133350"/>
              <a:ext cx="6128580" cy="14279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tr-TR" sz="6399" b="1" dirty="0">
                  <a:solidFill>
                    <a:srgbClr val="509FCB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kullanımı</a:t>
              </a:r>
              <a:endParaRPr lang="en-US" sz="6399" b="1" dirty="0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1"/>
              <a:ext cx="3776854" cy="1427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tr-TR" sz="6399" b="1" dirty="0">
                  <a:solidFill>
                    <a:srgbClr val="D9EAF3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API</a:t>
              </a:r>
              <a:endParaRPr lang="en-US" sz="6399" b="1" dirty="0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42148" y="2668869"/>
            <a:ext cx="13649081" cy="7086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9"/>
              </a:lnSpc>
              <a:spcBef>
                <a:spcPct val="0"/>
              </a:spcBef>
            </a:pPr>
            <a:r>
              <a:rPr lang="tr-TR" sz="2800" b="1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 Bold"/>
                <a:sym typeface="Roboto Condensed Bold"/>
              </a:rPr>
              <a:t>     </a:t>
            </a:r>
            <a:r>
              <a:rPr lang="tr-TR" sz="2800" b="1" dirty="0" err="1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 Bold"/>
                <a:sym typeface="Roboto Condensed Bold"/>
              </a:rPr>
              <a:t>Duyurlar</a:t>
            </a:r>
            <a:r>
              <a:rPr lang="tr-TR" sz="2800" b="1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 Bold"/>
                <a:sym typeface="Roboto Condensed Bold"/>
              </a:rPr>
              <a:t> için :</a:t>
            </a:r>
            <a:r>
              <a:rPr lang="tr-TR" sz="2800" b="0" dirty="0" err="1">
                <a:solidFill>
                  <a:srgbClr val="CE9178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https</a:t>
            </a:r>
            <a:r>
              <a:rPr lang="tr-TR" sz="2800" b="0" dirty="0">
                <a:solidFill>
                  <a:srgbClr val="CE9178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://newsdata.io/</a:t>
            </a:r>
            <a:r>
              <a:rPr lang="tr-TR" sz="2800" b="0" dirty="0" err="1">
                <a:solidFill>
                  <a:srgbClr val="CE9178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api</a:t>
            </a:r>
            <a:r>
              <a:rPr lang="tr-TR" sz="2800" b="0" dirty="0">
                <a:solidFill>
                  <a:srgbClr val="CE9178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/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tr-TR" altLang="tr-T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NewsData.io API</a:t>
            </a:r>
            <a:r>
              <a:rPr kumimoji="0" lang="tr-TR" altLang="tr-T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: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tr-TR" altLang="tr-T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	Haber verilerini almak için.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tr-TR" sz="2800" b="1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 Bold"/>
                <a:sym typeface="Roboto Condensed Bold"/>
              </a:rPr>
              <a:t>Hava durumu için :</a:t>
            </a:r>
            <a:r>
              <a:rPr lang="tr-TR" sz="2800" b="0" dirty="0" err="1">
                <a:solidFill>
                  <a:srgbClr val="CE9178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https</a:t>
            </a:r>
            <a:r>
              <a:rPr lang="tr-TR" sz="2800" b="0" dirty="0">
                <a:solidFill>
                  <a:srgbClr val="CE9178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://api.openweathermap.org/data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tr-TR" sz="28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	</a:t>
            </a:r>
            <a:r>
              <a:rPr lang="tr-TR" sz="2800" b="1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OpenWeatherMap</a:t>
            </a:r>
            <a:r>
              <a:rPr lang="tr-TR" sz="28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API</a:t>
            </a: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: 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		Hava durumu ve günlük tahmin verilerinin çekilmesi.</a:t>
            </a: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tr-TR" sz="2800" b="1" dirty="0">
                <a:solidFill>
                  <a:srgbClr val="FFFF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 Bold"/>
                <a:sym typeface="Roboto Condensed Bold"/>
              </a:rPr>
              <a:t>Döviz işlemler için :</a:t>
            </a:r>
            <a:r>
              <a:rPr lang="tr-TR" sz="2800" b="0" dirty="0" err="1">
                <a:solidFill>
                  <a:srgbClr val="CE9178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https</a:t>
            </a:r>
            <a:r>
              <a:rPr lang="tr-TR" sz="2800" b="0" dirty="0">
                <a:solidFill>
                  <a:srgbClr val="CE9178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://v6.exchangerate-api.com/v6</a:t>
            </a:r>
            <a:endParaRPr lang="tr-TR" sz="2800" dirty="0">
              <a:solidFill>
                <a:srgbClr val="CE9178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tr-TR" altLang="tr-T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	</a:t>
            </a:r>
            <a:r>
              <a:rPr kumimoji="0" lang="tr-TR" altLang="tr-T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API'den</a:t>
            </a:r>
            <a:r>
              <a:rPr kumimoji="0" lang="tr-TR" altLang="tr-T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alınan yanıt, </a:t>
            </a:r>
            <a:r>
              <a:rPr kumimoji="0" lang="tr-TR" altLang="tr-T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conversion_rates</a:t>
            </a:r>
            <a:r>
              <a:rPr kumimoji="0" lang="tr-TR" altLang="tr-T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nesnesinden seçilen "Kime" para biriminin döviz 	kuruna ulaşarak dönüşüm işlemini yapar. </a:t>
            </a:r>
          </a:p>
          <a:p>
            <a:pPr algn="ctr">
              <a:lnSpc>
                <a:spcPts val="5139"/>
              </a:lnSpc>
              <a:spcBef>
                <a:spcPct val="0"/>
              </a:spcBef>
            </a:pPr>
            <a:endParaRPr lang="tr-TR" sz="3670" b="1" dirty="0">
              <a:solidFill>
                <a:srgbClr val="FFFFFF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 Bold"/>
              <a:sym typeface="Roboto Condensed Bold"/>
            </a:endParaRPr>
          </a:p>
          <a:p>
            <a:pPr algn="ctr">
              <a:lnSpc>
                <a:spcPts val="5139"/>
              </a:lnSpc>
              <a:spcBef>
                <a:spcPct val="0"/>
              </a:spcBef>
            </a:pPr>
            <a:endParaRPr lang="en-US" sz="3670" b="1" dirty="0">
              <a:solidFill>
                <a:srgbClr val="FFFFFF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 Bold"/>
              <a:sym typeface="Roboto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004556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  <p:txBody>
          <a:bodyPr/>
          <a:lstStyle/>
          <a:p>
            <a:endParaRPr lang="tr-TR" dirty="0"/>
          </a:p>
        </p:txBody>
      </p:sp>
      <p:grpSp>
        <p:nvGrpSpPr>
          <p:cNvPr id="3" name="Group 3"/>
          <p:cNvGrpSpPr/>
          <p:nvPr/>
        </p:nvGrpSpPr>
        <p:grpSpPr>
          <a:xfrm>
            <a:off x="1310186" y="2543791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1806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767740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66138" y="1125570"/>
            <a:ext cx="14982718" cy="1070928"/>
            <a:chOff x="0" y="-133351"/>
            <a:chExt cx="7646414" cy="1427904"/>
          </a:xfrm>
        </p:grpSpPr>
        <p:sp>
          <p:nvSpPr>
            <p:cNvPr id="10" name="TextBox 10"/>
            <p:cNvSpPr txBox="1"/>
            <p:nvPr/>
          </p:nvSpPr>
          <p:spPr>
            <a:xfrm>
              <a:off x="1517834" y="-133350"/>
              <a:ext cx="6128580" cy="14279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tr-TR" sz="6399" b="1" dirty="0">
                  <a:solidFill>
                    <a:srgbClr val="509FCB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Bazı kodları </a:t>
              </a:r>
              <a:endParaRPr lang="en-US" sz="6399" b="1" dirty="0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1"/>
              <a:ext cx="3776854" cy="1427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tr-TR" sz="6399" b="1" dirty="0" err="1">
                  <a:solidFill>
                    <a:srgbClr val="D9EAF3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Backend</a:t>
              </a:r>
              <a:r>
                <a:rPr lang="tr-TR" sz="6399" b="1" dirty="0">
                  <a:solidFill>
                    <a:srgbClr val="D9EAF3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 </a:t>
              </a:r>
              <a:endParaRPr lang="en-US" sz="6399" b="1" dirty="0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42148" y="2668869"/>
            <a:ext cx="13649081" cy="126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9"/>
              </a:lnSpc>
              <a:spcBef>
                <a:spcPct val="0"/>
              </a:spcBef>
            </a:pPr>
            <a:endParaRPr lang="tr-TR" sz="3670" b="1" dirty="0">
              <a:solidFill>
                <a:srgbClr val="FFFFFF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  <a:p>
            <a:pPr algn="ctr">
              <a:lnSpc>
                <a:spcPts val="5139"/>
              </a:lnSpc>
              <a:spcBef>
                <a:spcPct val="0"/>
              </a:spcBef>
            </a:pPr>
            <a:endParaRPr lang="en-US" sz="3670" b="1" dirty="0">
              <a:solidFill>
                <a:srgbClr val="FFFFFF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87EA36FD-9628-4739-B781-7149E0507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307" y="4213700"/>
            <a:ext cx="102820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B04C8C-53E6-42E1-B1A0-6C8B843C21FB}"/>
              </a:ext>
            </a:extLst>
          </p:cNvPr>
          <p:cNvSpPr txBox="1"/>
          <p:nvPr/>
        </p:nvSpPr>
        <p:spPr>
          <a:xfrm>
            <a:off x="2036925" y="2756779"/>
            <a:ext cx="7488831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Yeni etkinlik ekleme rotası</a:t>
            </a:r>
            <a:endParaRPr lang="tr-T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tr-T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addEvent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isLength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withMessage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should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be </a:t>
            </a:r>
            <a:r>
              <a:rPr lang="tr-T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more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than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5 </a:t>
            </a:r>
            <a:r>
              <a:rPr lang="tr-T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"time"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matches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tr-T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^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tr-T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0-1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tr-T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tr-T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tr-T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tr-T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0-3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tr-T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tr-T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0-5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tr-T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0-9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])</a:t>
            </a:r>
            <a:r>
              <a:rPr lang="tr-T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tr-TR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 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withMessage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"Time </a:t>
            </a:r>
            <a:r>
              <a:rPr lang="tr-T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should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be in </a:t>
            </a:r>
            <a:r>
              <a:rPr lang="tr-T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HH:mm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format"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tr-T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tr-T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newEventdbody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tr-T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newEvent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newEventdbody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time: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newEventdbody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newEventdbody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newEventdbody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newEventdbody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userId: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newEventdbody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userId</a:t>
            </a:r>
            <a:endParaRPr lang="tr-T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b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tr-T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newEvent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536296-2EFB-4F7C-9AAB-67F5B92714F7}"/>
              </a:ext>
            </a:extLst>
          </p:cNvPr>
          <p:cNvSpPr txBox="1"/>
          <p:nvPr/>
        </p:nvSpPr>
        <p:spPr>
          <a:xfrm>
            <a:off x="8810286" y="2775320"/>
            <a:ext cx="87305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redirect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"/takvim"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tr-T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"Hata:"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"Etkinlik kaydedilirken bir hata oluştu"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tr-T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EBAEB8-C4C7-4DAE-A0C4-AED059657538}"/>
              </a:ext>
            </a:extLst>
          </p:cNvPr>
          <p:cNvSpPr txBox="1"/>
          <p:nvPr/>
        </p:nvSpPr>
        <p:spPr>
          <a:xfrm>
            <a:off x="9936088" y="5935588"/>
            <a:ext cx="76046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Bir etkinlik </a:t>
            </a:r>
            <a:r>
              <a:rPr lang="tr-TR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frontend’den</a:t>
            </a: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getirip </a:t>
            </a:r>
            <a:r>
              <a:rPr lang="tr-TR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mongodb</a:t>
            </a: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kaydetmek için kullanılan kod </a:t>
            </a:r>
          </a:p>
        </p:txBody>
      </p:sp>
    </p:spTree>
    <p:extLst>
      <p:ext uri="{BB962C8B-B14F-4D97-AF65-F5344CB8AC3E}">
        <p14:creationId xmlns:p14="http://schemas.microsoft.com/office/powerpoint/2010/main" val="3033255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  <p:txBody>
          <a:bodyPr/>
          <a:lstStyle/>
          <a:p>
            <a:endParaRPr lang="tr-TR" dirty="0"/>
          </a:p>
        </p:txBody>
      </p:sp>
      <p:grpSp>
        <p:nvGrpSpPr>
          <p:cNvPr id="3" name="Group 3"/>
          <p:cNvGrpSpPr/>
          <p:nvPr/>
        </p:nvGrpSpPr>
        <p:grpSpPr>
          <a:xfrm>
            <a:off x="1310186" y="2543791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1806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767740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66138" y="1125570"/>
            <a:ext cx="14982718" cy="1070928"/>
            <a:chOff x="0" y="-133351"/>
            <a:chExt cx="7646414" cy="1427904"/>
          </a:xfrm>
        </p:grpSpPr>
        <p:sp>
          <p:nvSpPr>
            <p:cNvPr id="10" name="TextBox 10"/>
            <p:cNvSpPr txBox="1"/>
            <p:nvPr/>
          </p:nvSpPr>
          <p:spPr>
            <a:xfrm>
              <a:off x="1517834" y="-133350"/>
              <a:ext cx="6128580" cy="14279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tr-TR" sz="6399" b="1" dirty="0">
                  <a:solidFill>
                    <a:srgbClr val="509FCB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Bazı kodları </a:t>
              </a:r>
              <a:endParaRPr lang="en-US" sz="6399" b="1" dirty="0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1"/>
              <a:ext cx="3776854" cy="1427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tr-TR" sz="6399" b="1" dirty="0" err="1">
                  <a:solidFill>
                    <a:srgbClr val="D9EAF3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Backend</a:t>
              </a:r>
              <a:r>
                <a:rPr lang="tr-TR" sz="6399" b="1" dirty="0">
                  <a:solidFill>
                    <a:srgbClr val="D9EAF3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 </a:t>
              </a:r>
              <a:endParaRPr lang="en-US" sz="6399" b="1" dirty="0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42148" y="2668869"/>
            <a:ext cx="13649081" cy="126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9"/>
              </a:lnSpc>
              <a:spcBef>
                <a:spcPct val="0"/>
              </a:spcBef>
            </a:pPr>
            <a:endParaRPr lang="tr-TR" sz="3670" b="1" dirty="0">
              <a:solidFill>
                <a:srgbClr val="FFFFFF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  <a:p>
            <a:pPr algn="ctr">
              <a:lnSpc>
                <a:spcPts val="5139"/>
              </a:lnSpc>
              <a:spcBef>
                <a:spcPct val="0"/>
              </a:spcBef>
            </a:pPr>
            <a:endParaRPr lang="en-US" sz="3670" b="1" dirty="0">
              <a:solidFill>
                <a:srgbClr val="FFFFFF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87EA36FD-9628-4739-B781-7149E0507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307" y="4213700"/>
            <a:ext cx="102820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B04C8C-53E6-42E1-B1A0-6C8B843C21FB}"/>
              </a:ext>
            </a:extLst>
          </p:cNvPr>
          <p:cNvSpPr txBox="1"/>
          <p:nvPr/>
        </p:nvSpPr>
        <p:spPr>
          <a:xfrm>
            <a:off x="2036925" y="2756779"/>
            <a:ext cx="74888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EBAEB8-C4C7-4DAE-A0C4-AED059657538}"/>
              </a:ext>
            </a:extLst>
          </p:cNvPr>
          <p:cNvSpPr txBox="1"/>
          <p:nvPr/>
        </p:nvSpPr>
        <p:spPr>
          <a:xfrm>
            <a:off x="2447256" y="6402060"/>
            <a:ext cx="7604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Tüm etkinlikleri </a:t>
            </a:r>
            <a:r>
              <a:rPr lang="tr-TR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Mongodb</a:t>
            </a: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‘ten almak için kod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84DAC4-B185-401E-A8FF-6EA21C24EC85}"/>
              </a:ext>
            </a:extLst>
          </p:cNvPr>
          <p:cNvSpPr txBox="1"/>
          <p:nvPr/>
        </p:nvSpPr>
        <p:spPr>
          <a:xfrm>
            <a:off x="2142148" y="3088941"/>
            <a:ext cx="121088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tr-T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getEvents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tr-T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tr-T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etkinlikler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({}); </a:t>
            </a:r>
            <a:r>
              <a:rPr lang="tr-T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tr-TR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Veritabanından</a:t>
            </a:r>
            <a:r>
              <a:rPr lang="tr-T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tüm etkinlikleri alır</a:t>
            </a:r>
            <a:endParaRPr lang="tr-T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etkinlikler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tr-T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"Etkinlikler alınırken hata:"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"Etkinlikler yüklenirken hata oluştu."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637934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06033">
            <a:off x="14234868" y="4995907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46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4750" y="895350"/>
            <a:ext cx="7339254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tr-TR" sz="6399" b="1" dirty="0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Dinamik Bilgi</a:t>
            </a:r>
            <a:endParaRPr lang="en-US" sz="6399" b="1" dirty="0">
              <a:solidFill>
                <a:srgbClr val="D9EAF3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657162" y="-4058662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39614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6918"/>
            </a:stretch>
          </a:blipFill>
        </p:spPr>
      </p:sp>
      <p:sp>
        <p:nvSpPr>
          <p:cNvPr id="6" name="Freeform 6"/>
          <p:cNvSpPr/>
          <p:nvPr/>
        </p:nvSpPr>
        <p:spPr>
          <a:xfrm rot="8803574">
            <a:off x="-3009583" y="4548552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462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54750" y="2670975"/>
            <a:ext cx="10258606" cy="3190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8" lvl="1" indent="-367029">
              <a:lnSpc>
                <a:spcPct val="150000"/>
              </a:lnSpc>
              <a:buFont typeface="Arial"/>
              <a:buChar char="•"/>
            </a:pPr>
            <a:r>
              <a:rPr lang="tr-TR" sz="36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Çeşitli özellikler içeren bir web sitesi projesi: takvim, hava durumu, finansal piyasa haberleri, son haberleri  ve kullanıcı kimlik doğrulaması.</a:t>
            </a:r>
          </a:p>
          <a:p>
            <a:pPr marL="734058" lvl="1" indent="-367029" algn="l">
              <a:lnSpc>
                <a:spcPct val="150000"/>
              </a:lnSpc>
              <a:buFont typeface="Arial"/>
              <a:buChar char="•"/>
            </a:pPr>
            <a:endParaRPr lang="en-US" sz="3399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54750" y="5325831"/>
            <a:ext cx="9381225" cy="2266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8" lvl="1" indent="-367029" algn="l">
              <a:lnSpc>
                <a:spcPct val="150000"/>
              </a:lnSpc>
              <a:buFont typeface="Arial"/>
              <a:buChar char="•"/>
            </a:pPr>
            <a:r>
              <a:rPr lang="tr-TR" sz="3399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Projem ana sayfayı kapsayan tüm hizmetler ve benim için bazı özellikler ve bana bir mesaj </a:t>
            </a:r>
            <a:r>
              <a:rPr lang="tr-TR" sz="3399" dirty="0" err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gönderibilmesi</a:t>
            </a:r>
            <a:r>
              <a:rPr lang="tr-TR" sz="3399" dirty="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için bir tasarımdır</a:t>
            </a:r>
            <a:endParaRPr lang="en-US" sz="3399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54750" y="6646023"/>
            <a:ext cx="9381225" cy="759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413" lvl="1" algn="l">
              <a:lnSpc>
                <a:spcPct val="150000"/>
              </a:lnSpc>
            </a:pPr>
            <a:endParaRPr lang="en-US" sz="3699" dirty="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75648" y="917774"/>
            <a:ext cx="2749510" cy="1070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b="1" dirty="0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</a:t>
            </a:r>
            <a:r>
              <a:rPr lang="tr-TR" sz="6399" b="1" dirty="0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Panosu</a:t>
            </a:r>
            <a:endParaRPr lang="en-US" sz="6399" b="1" dirty="0">
              <a:solidFill>
                <a:srgbClr val="509FCB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455497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  <p:txBody>
          <a:bodyPr/>
          <a:lstStyle/>
          <a:p>
            <a:endParaRPr lang="tr-TR" dirty="0"/>
          </a:p>
        </p:txBody>
      </p:sp>
      <p:grpSp>
        <p:nvGrpSpPr>
          <p:cNvPr id="3" name="Group 3"/>
          <p:cNvGrpSpPr/>
          <p:nvPr/>
        </p:nvGrpSpPr>
        <p:grpSpPr>
          <a:xfrm>
            <a:off x="1310186" y="2543791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1806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767740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66138" y="1125570"/>
            <a:ext cx="14982718" cy="1070928"/>
            <a:chOff x="0" y="-133351"/>
            <a:chExt cx="7646414" cy="1427904"/>
          </a:xfrm>
        </p:grpSpPr>
        <p:sp>
          <p:nvSpPr>
            <p:cNvPr id="10" name="TextBox 10"/>
            <p:cNvSpPr txBox="1"/>
            <p:nvPr/>
          </p:nvSpPr>
          <p:spPr>
            <a:xfrm>
              <a:off x="1517834" y="-133350"/>
              <a:ext cx="6128580" cy="14279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tr-TR" sz="6399" b="1" dirty="0">
                  <a:solidFill>
                    <a:srgbClr val="509FCB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Bazı kodları </a:t>
              </a:r>
              <a:endParaRPr lang="en-US" sz="6399" b="1" dirty="0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1"/>
              <a:ext cx="3776854" cy="1427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tr-TR" sz="6399" b="1" dirty="0" err="1">
                  <a:solidFill>
                    <a:srgbClr val="D9EAF3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Backend</a:t>
              </a:r>
              <a:r>
                <a:rPr lang="tr-TR" sz="6399" b="1" dirty="0">
                  <a:solidFill>
                    <a:srgbClr val="D9EAF3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 </a:t>
              </a:r>
              <a:endParaRPr lang="en-US" sz="6399" b="1" dirty="0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42148" y="2668869"/>
            <a:ext cx="13649081" cy="126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9"/>
              </a:lnSpc>
              <a:spcBef>
                <a:spcPct val="0"/>
              </a:spcBef>
            </a:pPr>
            <a:endParaRPr lang="tr-TR" sz="3670" b="1" dirty="0">
              <a:solidFill>
                <a:srgbClr val="FFFFFF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  <a:p>
            <a:pPr algn="ctr">
              <a:lnSpc>
                <a:spcPts val="5139"/>
              </a:lnSpc>
              <a:spcBef>
                <a:spcPct val="0"/>
              </a:spcBef>
            </a:pPr>
            <a:endParaRPr lang="en-US" sz="3670" b="1" dirty="0">
              <a:solidFill>
                <a:srgbClr val="FFFFFF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87EA36FD-9628-4739-B781-7149E0507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307" y="4213700"/>
            <a:ext cx="102820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B04C8C-53E6-42E1-B1A0-6C8B843C21FB}"/>
              </a:ext>
            </a:extLst>
          </p:cNvPr>
          <p:cNvSpPr txBox="1"/>
          <p:nvPr/>
        </p:nvSpPr>
        <p:spPr>
          <a:xfrm>
            <a:off x="2036925" y="2756779"/>
            <a:ext cx="74888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EBAEB8-C4C7-4DAE-A0C4-AED059657538}"/>
              </a:ext>
            </a:extLst>
          </p:cNvPr>
          <p:cNvSpPr txBox="1"/>
          <p:nvPr/>
        </p:nvSpPr>
        <p:spPr>
          <a:xfrm>
            <a:off x="9936088" y="5935588"/>
            <a:ext cx="76046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Bir etkinlik silmek istiyorsak </a:t>
            </a:r>
            <a:r>
              <a:rPr lang="tr-TR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id</a:t>
            </a: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ile </a:t>
            </a:r>
            <a:r>
              <a:rPr lang="tr-TR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mongodb</a:t>
            </a: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geçiş yaparak siler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C9D43F-EB76-4C9B-A62B-DA38E06DF19F}"/>
              </a:ext>
            </a:extLst>
          </p:cNvPr>
          <p:cNvSpPr txBox="1"/>
          <p:nvPr/>
        </p:nvSpPr>
        <p:spPr>
          <a:xfrm>
            <a:off x="2036925" y="3218444"/>
            <a:ext cx="1210887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tr-T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deleteEvent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/:</a:t>
            </a:r>
            <a:r>
              <a:rPr lang="tr-T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tr-T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tr-T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"Geçersiz etkinlik kimliği."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deletedEvent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findByIdAndDelete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deletedEvent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tr-T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"Etkinlik bulunamadı."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"Etkinlik silindi."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tr-T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"Silme hatası:"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"Silme sırasında hata oluştu."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86169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  <p:txBody>
          <a:bodyPr/>
          <a:lstStyle/>
          <a:p>
            <a:endParaRPr lang="tr-TR" dirty="0"/>
          </a:p>
        </p:txBody>
      </p:sp>
      <p:grpSp>
        <p:nvGrpSpPr>
          <p:cNvPr id="3" name="Group 3"/>
          <p:cNvGrpSpPr/>
          <p:nvPr/>
        </p:nvGrpSpPr>
        <p:grpSpPr>
          <a:xfrm>
            <a:off x="1310186" y="2543791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1806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767740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66138" y="1125570"/>
            <a:ext cx="14982718" cy="1070928"/>
            <a:chOff x="0" y="-133351"/>
            <a:chExt cx="7646414" cy="1427904"/>
          </a:xfrm>
        </p:grpSpPr>
        <p:sp>
          <p:nvSpPr>
            <p:cNvPr id="10" name="TextBox 10"/>
            <p:cNvSpPr txBox="1"/>
            <p:nvPr/>
          </p:nvSpPr>
          <p:spPr>
            <a:xfrm>
              <a:off x="1517834" y="-133350"/>
              <a:ext cx="6128580" cy="14279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tr-TR" sz="6399" b="1" dirty="0">
                  <a:solidFill>
                    <a:srgbClr val="509FCB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Bazı kodları </a:t>
              </a:r>
              <a:endParaRPr lang="en-US" sz="6399" b="1" dirty="0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1"/>
              <a:ext cx="3776854" cy="1427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tr-TR" sz="6399" b="1" dirty="0" err="1">
                  <a:solidFill>
                    <a:srgbClr val="D9EAF3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Backend</a:t>
              </a:r>
              <a:r>
                <a:rPr lang="tr-TR" sz="6399" b="1" dirty="0">
                  <a:solidFill>
                    <a:srgbClr val="D9EAF3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 </a:t>
              </a:r>
              <a:endParaRPr lang="en-US" sz="6399" b="1" dirty="0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42148" y="2668869"/>
            <a:ext cx="13649081" cy="126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9"/>
              </a:lnSpc>
              <a:spcBef>
                <a:spcPct val="0"/>
              </a:spcBef>
            </a:pPr>
            <a:endParaRPr lang="tr-TR" sz="3670" b="1" dirty="0">
              <a:solidFill>
                <a:srgbClr val="FFFFFF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  <a:p>
            <a:pPr algn="ctr">
              <a:lnSpc>
                <a:spcPts val="5139"/>
              </a:lnSpc>
              <a:spcBef>
                <a:spcPct val="0"/>
              </a:spcBef>
            </a:pPr>
            <a:endParaRPr lang="en-US" sz="3670" b="1" dirty="0">
              <a:solidFill>
                <a:srgbClr val="FFFFFF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87EA36FD-9628-4739-B781-7149E0507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307" y="4213700"/>
            <a:ext cx="102820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B04C8C-53E6-42E1-B1A0-6C8B843C21FB}"/>
              </a:ext>
            </a:extLst>
          </p:cNvPr>
          <p:cNvSpPr txBox="1"/>
          <p:nvPr/>
        </p:nvSpPr>
        <p:spPr>
          <a:xfrm>
            <a:off x="2036925" y="2756779"/>
            <a:ext cx="74888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EBAEB8-C4C7-4DAE-A0C4-AED059657538}"/>
              </a:ext>
            </a:extLst>
          </p:cNvPr>
          <p:cNvSpPr txBox="1"/>
          <p:nvPr/>
        </p:nvSpPr>
        <p:spPr>
          <a:xfrm>
            <a:off x="9936088" y="5935588"/>
            <a:ext cx="76046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Bir etkinlik içeresinde bulunan </a:t>
            </a:r>
            <a:r>
              <a:rPr lang="tr-TR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değeleri</a:t>
            </a: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değiştirmek  istiyorsak </a:t>
            </a:r>
            <a:r>
              <a:rPr lang="tr-TR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id</a:t>
            </a: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ile </a:t>
            </a:r>
            <a:r>
              <a:rPr lang="tr-TR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mongodb</a:t>
            </a: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geçiş yaparak değişebilir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C9D43F-EB76-4C9B-A62B-DA38E06DF19F}"/>
              </a:ext>
            </a:extLst>
          </p:cNvPr>
          <p:cNvSpPr txBox="1"/>
          <p:nvPr/>
        </p:nvSpPr>
        <p:spPr>
          <a:xfrm>
            <a:off x="1866138" y="2821240"/>
            <a:ext cx="10358468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tr-T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editEvent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/:</a:t>
            </a:r>
            <a:r>
              <a:rPr lang="tr-T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tr-T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tr-T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params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tr-TR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"Geçersiz etkinlik kimliği."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endParaRPr lang="tr-T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updatedEvent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findByIdAndUpdate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{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{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tr-T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endParaRPr lang="tr-T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b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updatedEvent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tr-T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404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"Etkinlik bulunamadı."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updatedEvent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tr-T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endParaRPr lang="tr-T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tr-T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"Etkinlik güncellenirken hata oluştu:"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"Etkinlik güncellenirken bir hata oluştu."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tr-T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003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3927556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6918"/>
            </a:stretch>
          </a:blipFill>
        </p:spPr>
        <p:txBody>
          <a:bodyPr/>
          <a:lstStyle/>
          <a:p>
            <a:endParaRPr lang="tr-TR" dirty="0"/>
          </a:p>
        </p:txBody>
      </p:sp>
      <p:grpSp>
        <p:nvGrpSpPr>
          <p:cNvPr id="3" name="Group 3"/>
          <p:cNvGrpSpPr/>
          <p:nvPr/>
        </p:nvGrpSpPr>
        <p:grpSpPr>
          <a:xfrm>
            <a:off x="1310186" y="2543791"/>
            <a:ext cx="16230600" cy="6714509"/>
            <a:chOff x="0" y="0"/>
            <a:chExt cx="4274726" cy="17684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768430"/>
            </a:xfrm>
            <a:custGeom>
              <a:avLst/>
              <a:gdLst/>
              <a:ahLst/>
              <a:cxnLst/>
              <a:rect l="l" t="t" r="r" b="b"/>
              <a:pathLst>
                <a:path w="4274726" h="176843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744104"/>
                  </a:lnTo>
                  <a:cubicBezTo>
                    <a:pt x="4274726" y="1750556"/>
                    <a:pt x="4272163" y="1756743"/>
                    <a:pt x="4267601" y="1761305"/>
                  </a:cubicBezTo>
                  <a:cubicBezTo>
                    <a:pt x="4263039" y="1765867"/>
                    <a:pt x="4256851" y="1768430"/>
                    <a:pt x="4250399" y="1768430"/>
                  </a:cubicBezTo>
                  <a:lnTo>
                    <a:pt x="24327" y="1768430"/>
                  </a:lnTo>
                  <a:cubicBezTo>
                    <a:pt x="10891" y="1768430"/>
                    <a:pt x="0" y="1757539"/>
                    <a:pt x="0" y="174410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B3C5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18065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767740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33033" y="-3091596"/>
            <a:ext cx="5352128" cy="5091211"/>
          </a:xfrm>
          <a:custGeom>
            <a:avLst/>
            <a:gdLst/>
            <a:ahLst/>
            <a:cxnLst/>
            <a:rect l="l" t="t" r="r" b="b"/>
            <a:pathLst>
              <a:path w="5352128" h="5091211">
                <a:moveTo>
                  <a:pt x="0" y="0"/>
                </a:moveTo>
                <a:lnTo>
                  <a:pt x="5352128" y="0"/>
                </a:lnTo>
                <a:lnTo>
                  <a:pt x="5352128" y="5091211"/>
                </a:lnTo>
                <a:lnTo>
                  <a:pt x="0" y="50912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866138" y="1125570"/>
            <a:ext cx="14982718" cy="1070928"/>
            <a:chOff x="0" y="-133351"/>
            <a:chExt cx="7646414" cy="1427904"/>
          </a:xfrm>
        </p:grpSpPr>
        <p:sp>
          <p:nvSpPr>
            <p:cNvPr id="10" name="TextBox 10"/>
            <p:cNvSpPr txBox="1"/>
            <p:nvPr/>
          </p:nvSpPr>
          <p:spPr>
            <a:xfrm>
              <a:off x="1517834" y="-133350"/>
              <a:ext cx="6128580" cy="14279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tr-TR" sz="6399" b="1" dirty="0">
                  <a:solidFill>
                    <a:srgbClr val="509FCB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Bazı kodları </a:t>
              </a:r>
              <a:endParaRPr lang="en-US" sz="6399" b="1" dirty="0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1"/>
              <a:ext cx="3776854" cy="1427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tr-TR" sz="6399" b="1" dirty="0" err="1">
                  <a:solidFill>
                    <a:srgbClr val="D9EAF3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Frontend</a:t>
              </a:r>
              <a:r>
                <a:rPr lang="tr-TR" sz="6399" b="1" dirty="0">
                  <a:solidFill>
                    <a:srgbClr val="D9EAF3"/>
                  </a:solidFill>
                  <a:latin typeface="Roboto Condensed Bold"/>
                  <a:ea typeface="Roboto Condensed Bold"/>
                  <a:cs typeface="Roboto Condensed Bold"/>
                  <a:sym typeface="Roboto Condensed Bold"/>
                </a:rPr>
                <a:t> </a:t>
              </a:r>
              <a:endParaRPr lang="en-US" sz="6399" b="1" dirty="0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42148" y="2668869"/>
            <a:ext cx="13649081" cy="1262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9"/>
              </a:lnSpc>
              <a:spcBef>
                <a:spcPct val="0"/>
              </a:spcBef>
            </a:pPr>
            <a:endParaRPr lang="tr-TR" sz="3670" b="1" dirty="0">
              <a:solidFill>
                <a:srgbClr val="FFFFFF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  <a:p>
            <a:pPr algn="ctr">
              <a:lnSpc>
                <a:spcPts val="5139"/>
              </a:lnSpc>
              <a:spcBef>
                <a:spcPct val="0"/>
              </a:spcBef>
            </a:pPr>
            <a:endParaRPr lang="en-US" sz="3670" b="1" dirty="0">
              <a:solidFill>
                <a:srgbClr val="FFFFFF"/>
              </a:solidFill>
              <a:latin typeface="Roboto Condensed Bold"/>
              <a:ea typeface="Roboto Condensed Bold"/>
              <a:cs typeface="Roboto Condensed Bold"/>
              <a:sym typeface="Roboto Condensed Bold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87EA36FD-9628-4739-B781-7149E0507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307" y="4213700"/>
            <a:ext cx="1028208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B04C8C-53E6-42E1-B1A0-6C8B843C21FB}"/>
              </a:ext>
            </a:extLst>
          </p:cNvPr>
          <p:cNvSpPr txBox="1"/>
          <p:nvPr/>
        </p:nvSpPr>
        <p:spPr>
          <a:xfrm>
            <a:off x="2036925" y="2756779"/>
            <a:ext cx="1101964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tr-TR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tr-TR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</a:p>
          <a:p>
            <a:r>
              <a:rPr lang="tr-TR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tr-TR" sz="3200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   </a:t>
            </a:r>
            <a:r>
              <a:rPr lang="tr-TR" sz="3200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fetch</a:t>
            </a:r>
            <a:r>
              <a:rPr lang="tr-TR" sz="3200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ve </a:t>
            </a:r>
            <a:r>
              <a:rPr lang="tr-TR" sz="3200" b="0" dirty="0" err="1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axios</a:t>
            </a:r>
            <a:r>
              <a:rPr lang="tr-TR" sz="3200" b="0" dirty="0">
                <a:solidFill>
                  <a:schemeClr val="bg1"/>
                </a:solidFill>
                <a:effectLst/>
                <a:latin typeface="Roboto Condensed" panose="02000000000000000000" pitchFamily="2" charset="0"/>
                <a:ea typeface="Roboto Condensed" panose="02000000000000000000" pitchFamily="2" charset="0"/>
              </a:rPr>
              <a:t> ile önceki slaytlarda veri gönderimi ile çalışır  </a:t>
            </a:r>
          </a:p>
          <a:p>
            <a:r>
              <a:rPr lang="tr-TR" sz="32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A7B709-339A-4C2E-9F85-1A29DB8B34B2}"/>
              </a:ext>
            </a:extLst>
          </p:cNvPr>
          <p:cNvSpPr txBox="1"/>
          <p:nvPr/>
        </p:nvSpPr>
        <p:spPr>
          <a:xfrm>
            <a:off x="2036925" y="4583032"/>
            <a:ext cx="1210887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"/takvim/</a:t>
            </a:r>
            <a:r>
              <a:rPr lang="tr-T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getEvents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etikinliklerArr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events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tr-T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tr-T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existingEvent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etikinliklerArr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(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tr-T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endParaRPr lang="tr-T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endParaRPr lang="tr-T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&amp;&amp;</a:t>
            </a:r>
            <a:endParaRPr lang="tr-T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===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endParaRPr lang="tr-T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);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D3FC75-A361-44AC-B4D5-B6333F0B8864}"/>
              </a:ext>
            </a:extLst>
          </p:cNvPr>
          <p:cNvSpPr txBox="1"/>
          <p:nvPr/>
        </p:nvSpPr>
        <p:spPr>
          <a:xfrm>
            <a:off x="10090676" y="4536053"/>
            <a:ext cx="70104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`/takvim/</a:t>
            </a:r>
            <a:r>
              <a:rPr lang="tr-T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editEvent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tr-T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eventId</a:t>
            </a:r>
            <a:r>
              <a:rPr lang="tr-T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tr-T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</a:t>
            </a:r>
            <a:endParaRPr lang="tr-T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"PUT"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"Content-</a:t>
            </a:r>
            <a:r>
              <a:rPr lang="tr-T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application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tr-T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tr-T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},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tr-T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body: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tr-T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tr-T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tr-T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tr-T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updatedEvent</a:t>
            </a:r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tr-T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});</a:t>
            </a:r>
          </a:p>
        </p:txBody>
      </p:sp>
    </p:spTree>
    <p:extLst>
      <p:ext uri="{BB962C8B-B14F-4D97-AF65-F5344CB8AC3E}">
        <p14:creationId xmlns:p14="http://schemas.microsoft.com/office/powerpoint/2010/main" val="20870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06033">
            <a:off x="14234868" y="4995907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46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4750" y="895350"/>
            <a:ext cx="338791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tr-TR" sz="6399" b="1" dirty="0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Proje </a:t>
            </a:r>
            <a:r>
              <a:rPr lang="en-US" sz="6399" b="1" dirty="0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 </a:t>
            </a:r>
          </a:p>
        </p:txBody>
      </p:sp>
      <p:sp>
        <p:nvSpPr>
          <p:cNvPr id="4" name="Freeform 4"/>
          <p:cNvSpPr/>
          <p:nvPr/>
        </p:nvSpPr>
        <p:spPr>
          <a:xfrm>
            <a:off x="11657162" y="-4058662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3962400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6918"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6" name="Freeform 6"/>
          <p:cNvSpPr/>
          <p:nvPr/>
        </p:nvSpPr>
        <p:spPr>
          <a:xfrm rot="8803574">
            <a:off x="-3009583" y="4548552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462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54750" y="2680500"/>
            <a:ext cx="10258606" cy="8124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 algn="l">
              <a:lnSpc>
                <a:spcPts val="4899"/>
              </a:lnSpc>
              <a:buFont typeface="Arial"/>
              <a:buChar char="•"/>
            </a:pP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/>
                <a:sym typeface="Roboto Condensed"/>
              </a:rPr>
              <a:t>Ana Sayfa </a:t>
            </a:r>
            <a:r>
              <a:rPr lang="en-US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/>
                <a:sym typeface="Roboto Condensed"/>
              </a:rPr>
              <a:t>:</a:t>
            </a:r>
          </a:p>
          <a:p>
            <a:pPr marL="1511295" lvl="2" indent="-503765">
              <a:lnSpc>
                <a:spcPts val="4899"/>
              </a:lnSpc>
              <a:buFont typeface="Arial"/>
              <a:buChar char="⚬"/>
            </a:pP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Başlık :</a:t>
            </a:r>
          </a:p>
          <a:p>
            <a:pPr marL="1968495" lvl="3" indent="-503765">
              <a:lnSpc>
                <a:spcPts val="4899"/>
              </a:lnSpc>
              <a:buFont typeface="Arial"/>
              <a:buChar char="⚬"/>
            </a:pP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İsmini ve mesleğiniz (ör. Nasır </a:t>
            </a:r>
            <a:r>
              <a:rPr lang="tr-TR" sz="32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Akraa</a:t>
            </a: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- Web Developer).</a:t>
            </a:r>
          </a:p>
          <a:p>
            <a:pPr marL="1511295" lvl="2" indent="-503765">
              <a:lnSpc>
                <a:spcPts val="4899"/>
              </a:lnSpc>
              <a:buFont typeface="Arial"/>
              <a:buChar char="⚬"/>
            </a:pPr>
            <a:r>
              <a:rPr lang="tr-TR" sz="32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Hakkımda Kısmı:</a:t>
            </a:r>
          </a:p>
          <a:p>
            <a:pPr marL="1968495" lvl="3" indent="-503765">
              <a:lnSpc>
                <a:spcPts val="4899"/>
              </a:lnSpc>
              <a:buFont typeface="Arial"/>
              <a:buChar char="⚬"/>
            </a:pP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Sizi tanıtan kısa bir paragraf ve profesyonel bir fotoğraf/görsel.</a:t>
            </a:r>
          </a:p>
          <a:p>
            <a:pPr marL="1511295" lvl="2" indent="-503765">
              <a:lnSpc>
                <a:spcPts val="4899"/>
              </a:lnSpc>
              <a:buFont typeface="Arial"/>
              <a:buChar char="⚬"/>
            </a:pP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Sayfalar ve İşlevsellik:</a:t>
            </a:r>
          </a:p>
          <a:p>
            <a:pPr marL="1968495" lvl="3" indent="-503765">
              <a:lnSpc>
                <a:spcPts val="4899"/>
              </a:lnSpc>
              <a:buFont typeface="Arial"/>
              <a:buChar char="⚬"/>
            </a:pP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Duyurular , Takvim ile etkinlik ekleme , Finansal ,Hava durumu ve kullanıcı kimlik doğrulaması</a:t>
            </a:r>
          </a:p>
          <a:p>
            <a:pPr marL="1511295" lvl="2" indent="-503765">
              <a:lnSpc>
                <a:spcPts val="4899"/>
              </a:lnSpc>
              <a:buFont typeface="Arial"/>
              <a:buChar char="⚬"/>
            </a:pPr>
            <a:r>
              <a:rPr lang="tr-TR" sz="32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Mesaj Gönderme </a:t>
            </a:r>
          </a:p>
          <a:p>
            <a:pPr marL="1511295" lvl="2" indent="-503765">
              <a:lnSpc>
                <a:spcPts val="4899"/>
              </a:lnSpc>
              <a:buFont typeface="Arial"/>
              <a:buChar char="⚬"/>
            </a:pPr>
            <a:endParaRPr lang="tr-TR" sz="3600" dirty="0">
              <a:solidFill>
                <a:schemeClr val="bg1"/>
              </a:solidFill>
            </a:endParaRPr>
          </a:p>
          <a:p>
            <a:pPr marL="1968495" lvl="3" indent="-503765">
              <a:lnSpc>
                <a:spcPts val="4899"/>
              </a:lnSpc>
              <a:buFont typeface="Arial"/>
              <a:buChar char="⚬"/>
            </a:pPr>
            <a:endParaRPr lang="en-US" sz="3499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414051" y="941994"/>
            <a:ext cx="386659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tr-TR" sz="6399" b="1" dirty="0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Tasarım</a:t>
            </a:r>
            <a:r>
              <a:rPr lang="en-US" sz="6399" b="1" dirty="0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06033">
            <a:off x="14234868" y="4995907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46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4750" y="895350"/>
            <a:ext cx="338791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tr-TR" sz="6399" b="1" dirty="0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Proje</a:t>
            </a:r>
            <a:r>
              <a:rPr lang="en-US" sz="6399" b="1" dirty="0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 </a:t>
            </a:r>
          </a:p>
        </p:txBody>
      </p:sp>
      <p:sp>
        <p:nvSpPr>
          <p:cNvPr id="4" name="Freeform 4"/>
          <p:cNvSpPr/>
          <p:nvPr/>
        </p:nvSpPr>
        <p:spPr>
          <a:xfrm>
            <a:off x="11657162" y="-4058662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3962400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6918"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6" name="Freeform 6"/>
          <p:cNvSpPr/>
          <p:nvPr/>
        </p:nvSpPr>
        <p:spPr>
          <a:xfrm rot="8803574">
            <a:off x="-3009583" y="4548552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462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54750" y="2680500"/>
            <a:ext cx="10258606" cy="8075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11295" lvl="2" indent="-503765">
              <a:lnSpc>
                <a:spcPts val="4899"/>
              </a:lnSpc>
              <a:buFont typeface="Arial"/>
              <a:buChar char="⚬"/>
            </a:pPr>
            <a:r>
              <a:rPr lang="tr-TR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Sayfalar ve İşlevsellik</a:t>
            </a:r>
          </a:p>
          <a:p>
            <a:pPr marL="1968495" lvl="3" indent="-503765">
              <a:lnSpc>
                <a:spcPts val="4899"/>
              </a:lnSpc>
              <a:buFont typeface="Arial"/>
              <a:buChar char="⚬"/>
            </a:pPr>
            <a:r>
              <a:rPr lang="tr-TR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Duyurular:</a:t>
            </a:r>
          </a:p>
          <a:p>
            <a:pPr marL="2425695" lvl="4" indent="-503765">
              <a:lnSpc>
                <a:spcPts val="4899"/>
              </a:lnSpc>
              <a:buFont typeface="Arial"/>
              <a:buChar char="⚬"/>
            </a:pPr>
            <a:r>
              <a:rPr lang="tr-TR" sz="2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Ülkeye göre güncel haberler API kullanarak gösteren bir sayfadır.</a:t>
            </a:r>
          </a:p>
          <a:p>
            <a:pPr marL="1968495" lvl="3" indent="-503765">
              <a:lnSpc>
                <a:spcPts val="4899"/>
              </a:lnSpc>
              <a:buFont typeface="Arial"/>
              <a:buChar char="⚬"/>
            </a:pPr>
            <a:r>
              <a:rPr lang="tr-TR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Finansal:</a:t>
            </a:r>
          </a:p>
          <a:p>
            <a:pPr marL="2425695" lvl="4" indent="-503765">
              <a:lnSpc>
                <a:spcPts val="4899"/>
              </a:lnSpc>
              <a:buFont typeface="Arial"/>
              <a:buChar char="⚬"/>
            </a:pPr>
            <a:r>
              <a:rPr lang="tr-TR" sz="20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Güncel kurlar üzerinden hesaplama yaparak doğru sonuçlara ulaşın.</a:t>
            </a:r>
          </a:p>
          <a:p>
            <a:pPr marL="1968495" lvl="3" indent="-503765">
              <a:lnSpc>
                <a:spcPts val="4899"/>
              </a:lnSpc>
              <a:buFont typeface="Arial"/>
              <a:buChar char="⚬"/>
            </a:pPr>
            <a:r>
              <a:rPr lang="tr-TR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Hava Durumu:</a:t>
            </a:r>
          </a:p>
          <a:p>
            <a:pPr marL="2425695" lvl="4" indent="-503765">
              <a:lnSpc>
                <a:spcPts val="4899"/>
              </a:lnSpc>
              <a:buFont typeface="Arial"/>
              <a:buChar char="⚬"/>
            </a:pPr>
            <a:r>
              <a:rPr lang="tr-TR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Ani hava değişimlerine karşı hazırlıklı olun.</a:t>
            </a:r>
          </a:p>
          <a:p>
            <a:pPr marL="1968495" lvl="3" indent="-503765">
              <a:lnSpc>
                <a:spcPts val="4899"/>
              </a:lnSpc>
              <a:buFont typeface="Arial"/>
              <a:buChar char="⚬"/>
            </a:pPr>
            <a:r>
              <a:rPr lang="tr-TR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Takvim:</a:t>
            </a:r>
          </a:p>
          <a:p>
            <a:pPr marL="2425695" lvl="4" indent="-503765">
              <a:lnSpc>
                <a:spcPts val="4899"/>
              </a:lnSpc>
              <a:buFont typeface="Arial"/>
              <a:buChar char="⚬"/>
            </a:pPr>
            <a:r>
              <a:rPr lang="tr-TR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 Burada etkinliklerinizi ve olaylarınızı kolayca takip edebilir, düzenleyebilirsiniz. </a:t>
            </a:r>
          </a:p>
          <a:p>
            <a:pPr marL="1968495" lvl="3" indent="-503765">
              <a:lnSpc>
                <a:spcPts val="4899"/>
              </a:lnSpc>
              <a:buFont typeface="Arial"/>
              <a:buChar char="⚬"/>
            </a:pPr>
            <a:r>
              <a:rPr lang="tr-TR" sz="2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Kullanıcı Bilgisi</a:t>
            </a:r>
          </a:p>
          <a:p>
            <a:pPr marL="1968495" lvl="3" indent="-503765">
              <a:lnSpc>
                <a:spcPts val="4899"/>
              </a:lnSpc>
              <a:buFont typeface="Arial"/>
              <a:buChar char="⚬"/>
            </a:pPr>
            <a:endParaRPr lang="tr-TR" sz="2000" dirty="0">
              <a:solidFill>
                <a:schemeClr val="bg1"/>
              </a:solidFill>
            </a:endParaRPr>
          </a:p>
          <a:p>
            <a:pPr marL="1968495" lvl="3" indent="-503765">
              <a:lnSpc>
                <a:spcPts val="4899"/>
              </a:lnSpc>
              <a:buFont typeface="Arial"/>
              <a:buChar char="⚬"/>
            </a:pPr>
            <a:endParaRPr lang="en-US" sz="2000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315254" y="895350"/>
            <a:ext cx="3932460" cy="1104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tr-TR" sz="6399" b="1" dirty="0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Tasarımı</a:t>
            </a:r>
            <a:r>
              <a:rPr lang="en-US" sz="6399" b="1" dirty="0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478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06033">
            <a:off x="14234868" y="4995907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46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4750" y="895350"/>
            <a:ext cx="338791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tr-TR" sz="66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Duyurular</a:t>
            </a:r>
            <a:r>
              <a:rPr lang="en-US" sz="6399" b="1" dirty="0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 </a:t>
            </a:r>
          </a:p>
        </p:txBody>
      </p:sp>
      <p:sp>
        <p:nvSpPr>
          <p:cNvPr id="4" name="Freeform 4"/>
          <p:cNvSpPr/>
          <p:nvPr/>
        </p:nvSpPr>
        <p:spPr>
          <a:xfrm>
            <a:off x="11657162" y="-4058662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3962400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6918"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6" name="Freeform 6"/>
          <p:cNvSpPr/>
          <p:nvPr/>
        </p:nvSpPr>
        <p:spPr>
          <a:xfrm rot="8803574">
            <a:off x="-3009583" y="4548552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462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54750" y="2680500"/>
            <a:ext cx="10541578" cy="3048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11295" lvl="2" indent="-503765">
              <a:lnSpc>
                <a:spcPts val="4899"/>
              </a:lnSpc>
              <a:buFont typeface="Arial"/>
              <a:buChar char="⚬"/>
            </a:pP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Duyurular sayfayı </a:t>
            </a:r>
          </a:p>
          <a:p>
            <a:pPr marL="1968495" lvl="3" indent="-503765">
              <a:lnSpc>
                <a:spcPts val="4899"/>
              </a:lnSpc>
              <a:buFont typeface="Arial"/>
              <a:buChar char="⚬"/>
            </a:pP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API </a:t>
            </a:r>
            <a:r>
              <a:rPr lang="tr-TR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Fetch</a:t>
            </a: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ile alınarak ülkeye göre son haberler göstermelidir .</a:t>
            </a:r>
          </a:p>
          <a:p>
            <a:pPr marL="1464730" lvl="3">
              <a:lnSpc>
                <a:spcPts val="4899"/>
              </a:lnSpc>
            </a:pPr>
            <a:endParaRPr lang="tr-TR" sz="20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464730" lvl="3">
              <a:lnSpc>
                <a:spcPts val="4899"/>
              </a:lnSpc>
            </a:pPr>
            <a:endParaRPr lang="tr-TR" sz="2000" dirty="0">
              <a:solidFill>
                <a:schemeClr val="bg1"/>
              </a:solidFill>
            </a:endParaRPr>
          </a:p>
          <a:p>
            <a:pPr marL="1968495" lvl="3" indent="-503765">
              <a:lnSpc>
                <a:spcPts val="4899"/>
              </a:lnSpc>
              <a:buFont typeface="Arial"/>
              <a:buChar char="⚬"/>
            </a:pPr>
            <a:endParaRPr lang="en-US" sz="2000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942665" y="895350"/>
            <a:ext cx="386659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tr-TR" sz="6399" b="1" dirty="0" err="1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Frontend</a:t>
            </a:r>
            <a:r>
              <a:rPr lang="en-US" sz="6399" b="1" dirty="0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BD550B-E89E-4B35-BB51-77EBF94454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783" y="4074477"/>
            <a:ext cx="8764573" cy="576085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663C027-C251-4B5C-BBE5-03574BEA0333}"/>
              </a:ext>
            </a:extLst>
          </p:cNvPr>
          <p:cNvSpPr/>
          <p:nvPr/>
        </p:nvSpPr>
        <p:spPr>
          <a:xfrm rot="-10800000">
            <a:off x="-3810000" y="52959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6918"/>
            </a:stretch>
          </a:blipFill>
        </p:spPr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16441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06033">
            <a:off x="14234868" y="4995907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46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4750" y="895350"/>
            <a:ext cx="338791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tr-TR" sz="66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Finansel</a:t>
            </a:r>
            <a:r>
              <a:rPr lang="en-US" sz="6399" b="1" dirty="0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 </a:t>
            </a:r>
          </a:p>
        </p:txBody>
      </p:sp>
      <p:sp>
        <p:nvSpPr>
          <p:cNvPr id="4" name="Freeform 4"/>
          <p:cNvSpPr/>
          <p:nvPr/>
        </p:nvSpPr>
        <p:spPr>
          <a:xfrm>
            <a:off x="11657162" y="-4058662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3962400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6918"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6" name="Freeform 6"/>
          <p:cNvSpPr/>
          <p:nvPr/>
        </p:nvSpPr>
        <p:spPr>
          <a:xfrm rot="8803574">
            <a:off x="-3009583" y="4548552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462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54750" y="2680500"/>
            <a:ext cx="10541578" cy="49596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11295" lvl="2" indent="-503765">
              <a:lnSpc>
                <a:spcPts val="4899"/>
              </a:lnSpc>
              <a:buFont typeface="Arial"/>
              <a:buChar char="⚬"/>
            </a:pPr>
            <a:r>
              <a:rPr lang="tr-TR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Finansel</a:t>
            </a: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sayfayı </a:t>
            </a:r>
          </a:p>
          <a:p>
            <a:pPr marL="1511295" lvl="2" indent="-503765">
              <a:lnSpc>
                <a:spcPts val="4899"/>
              </a:lnSpc>
              <a:buFont typeface="Arial"/>
              <a:buChar char="⚬"/>
            </a:pP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Finans piyasalarına dair en son haberleri ve güncellemeleri sunma.</a:t>
            </a:r>
          </a:p>
          <a:p>
            <a:pPr marL="1511295" lvl="2" indent="-503765">
              <a:lnSpc>
                <a:spcPts val="4899"/>
              </a:lnSpc>
              <a:buFont typeface="Arial"/>
              <a:buChar char="⚬"/>
            </a:pPr>
            <a:endParaRPr lang="tr-TR" sz="2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464730" lvl="3">
              <a:lnSpc>
                <a:spcPts val="4899"/>
              </a:lnSpc>
            </a:pPr>
            <a:endParaRPr lang="tr-TR" sz="2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464730" lvl="3">
              <a:lnSpc>
                <a:spcPts val="4899"/>
              </a:lnSpc>
            </a:pPr>
            <a:endParaRPr lang="tr-TR" sz="2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464730" lvl="3">
              <a:lnSpc>
                <a:spcPts val="4899"/>
              </a:lnSpc>
            </a:pPr>
            <a:endParaRPr lang="tr-TR" sz="2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968495" lvl="3" indent="-503765">
              <a:lnSpc>
                <a:spcPts val="4899"/>
              </a:lnSpc>
              <a:buFont typeface="Arial"/>
              <a:buChar char="⚬"/>
            </a:pPr>
            <a:endParaRPr lang="en-US" sz="2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/>
              <a:sym typeface="Roboto Condense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607497" y="895350"/>
            <a:ext cx="4201764" cy="1104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tr-TR" sz="6399" b="1" dirty="0" err="1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Frontend</a:t>
            </a:r>
            <a:r>
              <a:rPr lang="en-US" sz="6399" b="1" dirty="0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3663C027-C251-4B5C-BBE5-03574BEA0333}"/>
              </a:ext>
            </a:extLst>
          </p:cNvPr>
          <p:cNvSpPr/>
          <p:nvPr/>
        </p:nvSpPr>
        <p:spPr>
          <a:xfrm rot="-10800000">
            <a:off x="-3810000" y="52959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6918"/>
            </a:stretch>
          </a:blipFill>
        </p:spPr>
        <p:txBody>
          <a:bodyPr/>
          <a:lstStyle/>
          <a:p>
            <a:endParaRPr lang="tr-T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D6B9D2-8837-4AA2-8CD0-C735BCFF5C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9520" y="4568645"/>
            <a:ext cx="5184576" cy="509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45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06033">
            <a:off x="14234868" y="4995907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46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4750" y="895350"/>
            <a:ext cx="5717042" cy="1077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tr-TR" sz="66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Hava Durumu</a:t>
            </a:r>
            <a:r>
              <a:rPr lang="en-US" sz="6399" b="1" dirty="0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 </a:t>
            </a:r>
          </a:p>
        </p:txBody>
      </p:sp>
      <p:sp>
        <p:nvSpPr>
          <p:cNvPr id="4" name="Freeform 4"/>
          <p:cNvSpPr/>
          <p:nvPr/>
        </p:nvSpPr>
        <p:spPr>
          <a:xfrm>
            <a:off x="11657162" y="-4058662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3962400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6918"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6" name="Freeform 6"/>
          <p:cNvSpPr/>
          <p:nvPr/>
        </p:nvSpPr>
        <p:spPr>
          <a:xfrm rot="8803574">
            <a:off x="-3009583" y="4548552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462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54750" y="2680500"/>
            <a:ext cx="10541578" cy="6844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11295" lvl="2" indent="-503765">
              <a:lnSpc>
                <a:spcPts val="4899"/>
              </a:lnSpc>
              <a:buFont typeface="Arial"/>
              <a:buChar char="⚬"/>
            </a:pP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Hava Durumu sayfayı </a:t>
            </a:r>
          </a:p>
          <a:p>
            <a:pPr marL="1968495" lvl="3" indent="-503765">
              <a:lnSpc>
                <a:spcPts val="4899"/>
              </a:lnSpc>
              <a:buFont typeface="Arial"/>
              <a:buChar char="⚬"/>
            </a:pP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Farklı şehirler için hava durumu hakkında doğru bilgiler sunma.</a:t>
            </a:r>
          </a:p>
          <a:p>
            <a:pPr marL="1968495" lvl="3" indent="-503765">
              <a:lnSpc>
                <a:spcPts val="4899"/>
              </a:lnSpc>
              <a:buFont typeface="Arial"/>
              <a:buChar char="⚬"/>
            </a:pP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Hava durumu bilgileri periyodik olarak güncellenir, bu da kullanıcıların hava koşullarındaki en son değişiklikleri almalarına yardımcı olur.</a:t>
            </a:r>
          </a:p>
          <a:p>
            <a:pPr marL="1968495" lvl="3" indent="-503765">
              <a:lnSpc>
                <a:spcPts val="4899"/>
              </a:lnSpc>
              <a:buFont typeface="Arial"/>
              <a:buChar char="⚬"/>
            </a:pPr>
            <a:endParaRPr lang="tr-TR" sz="2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464730" lvl="3">
              <a:lnSpc>
                <a:spcPts val="4899"/>
              </a:lnSpc>
            </a:pP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.</a:t>
            </a:r>
          </a:p>
          <a:p>
            <a:pPr marL="1464730" lvl="3">
              <a:lnSpc>
                <a:spcPts val="4899"/>
              </a:lnSpc>
            </a:pPr>
            <a:endParaRPr lang="tr-TR" sz="2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464730" lvl="3">
              <a:lnSpc>
                <a:spcPts val="4899"/>
              </a:lnSpc>
            </a:pPr>
            <a:endParaRPr lang="tr-TR" sz="2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968495" lvl="3" indent="-503765">
              <a:lnSpc>
                <a:spcPts val="4899"/>
              </a:lnSpc>
              <a:buFont typeface="Arial"/>
              <a:buChar char="⚬"/>
            </a:pPr>
            <a:endParaRPr lang="en-US" sz="28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/>
              <a:sym typeface="Roboto Condense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218498" y="906381"/>
            <a:ext cx="386659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tr-TR" sz="6399" b="1" dirty="0" err="1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Frontend</a:t>
            </a:r>
            <a:r>
              <a:rPr lang="en-US" sz="6399" b="1" dirty="0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3663C027-C251-4B5C-BBE5-03574BEA0333}"/>
              </a:ext>
            </a:extLst>
          </p:cNvPr>
          <p:cNvSpPr/>
          <p:nvPr/>
        </p:nvSpPr>
        <p:spPr>
          <a:xfrm rot="-10800000">
            <a:off x="-3810000" y="52959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6918"/>
            </a:stretch>
          </a:blipFill>
        </p:spPr>
        <p:txBody>
          <a:bodyPr/>
          <a:lstStyle/>
          <a:p>
            <a:endParaRPr lang="tr-T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4BC2C1-5816-4884-BD55-C906F1A047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8728" y="3767105"/>
            <a:ext cx="6085977" cy="651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83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06033">
            <a:off x="14234868" y="4995907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46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4750" y="895350"/>
            <a:ext cx="338791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tr-TR" sz="6399" b="1" dirty="0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Takvim</a:t>
            </a:r>
            <a:r>
              <a:rPr lang="en-US" sz="6399" b="1" dirty="0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 </a:t>
            </a:r>
          </a:p>
        </p:txBody>
      </p:sp>
      <p:sp>
        <p:nvSpPr>
          <p:cNvPr id="4" name="Freeform 4"/>
          <p:cNvSpPr/>
          <p:nvPr/>
        </p:nvSpPr>
        <p:spPr>
          <a:xfrm>
            <a:off x="11657162" y="-4058662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3962400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6918"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6" name="Freeform 6"/>
          <p:cNvSpPr/>
          <p:nvPr/>
        </p:nvSpPr>
        <p:spPr>
          <a:xfrm rot="8803574">
            <a:off x="-3009583" y="4548552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462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54750" y="2680500"/>
            <a:ext cx="9044861" cy="74475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11295" lvl="2" indent="-503765">
              <a:lnSpc>
                <a:spcPts val="4899"/>
              </a:lnSpc>
              <a:buFont typeface="Arial"/>
              <a:buChar char="⚬"/>
            </a:pP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Takvim sayfayı </a:t>
            </a:r>
          </a:p>
          <a:p>
            <a:pPr marL="1968495" lvl="3" indent="-503765">
              <a:lnSpc>
                <a:spcPts val="4899"/>
              </a:lnSpc>
              <a:buFont typeface="Arial"/>
              <a:buChar char="⚬"/>
            </a:pP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Ana gösterim :</a:t>
            </a:r>
          </a:p>
          <a:p>
            <a:pPr marL="2425695" lvl="4" indent="-503765">
              <a:lnSpc>
                <a:spcPts val="4899"/>
              </a:lnSpc>
              <a:buFont typeface="Arial"/>
              <a:buChar char="⚬"/>
            </a:pP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Sol kısım bulunan takvim </a:t>
            </a:r>
            <a:r>
              <a:rPr lang="tr-TR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dinamikli</a:t>
            </a: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bir şekilde gösteren her ayın günleri ve hangi günlerde bulunduğu etkinliklerdir</a:t>
            </a:r>
          </a:p>
          <a:p>
            <a:pPr marL="2425695" lvl="4" indent="-503765">
              <a:lnSpc>
                <a:spcPts val="4899"/>
              </a:lnSpc>
              <a:buFont typeface="Arial"/>
              <a:buChar char="⚬"/>
            </a:pP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Sağ kısmı + botuna bastığında bir küçük bir sayfa gösterip etkinlerinizi ekleyebilir</a:t>
            </a:r>
          </a:p>
          <a:p>
            <a:pPr marL="2882895" lvl="5" indent="-503765">
              <a:lnSpc>
                <a:spcPts val="4899"/>
              </a:lnSpc>
              <a:buFont typeface="Arial"/>
              <a:buChar char="⚬"/>
            </a:pP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Ayrıca tüm etkinlikler hangi günde ait göstermelidir </a:t>
            </a:r>
          </a:p>
          <a:p>
            <a:pPr marL="1464730" lvl="3">
              <a:lnSpc>
                <a:spcPts val="4899"/>
              </a:lnSpc>
            </a:pPr>
            <a:endParaRPr lang="tr-TR" sz="2000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1464730" lvl="3">
              <a:lnSpc>
                <a:spcPts val="4899"/>
              </a:lnSpc>
            </a:pPr>
            <a:endParaRPr lang="tr-TR" sz="2000" dirty="0">
              <a:solidFill>
                <a:schemeClr val="bg1"/>
              </a:solidFill>
            </a:endParaRPr>
          </a:p>
          <a:p>
            <a:pPr marL="1968495" lvl="3" indent="-503765">
              <a:lnSpc>
                <a:spcPts val="4899"/>
              </a:lnSpc>
              <a:buFont typeface="Arial"/>
              <a:buChar char="⚬"/>
            </a:pPr>
            <a:endParaRPr lang="en-US" sz="2000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143882" y="925498"/>
            <a:ext cx="386659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tr-TR" sz="6399" b="1" dirty="0" err="1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Frontend</a:t>
            </a:r>
            <a:r>
              <a:rPr lang="en-US" sz="6399" b="1" dirty="0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3663C027-C251-4B5C-BBE5-03574BEA0333}"/>
              </a:ext>
            </a:extLst>
          </p:cNvPr>
          <p:cNvSpPr/>
          <p:nvPr/>
        </p:nvSpPr>
        <p:spPr>
          <a:xfrm rot="-10800000">
            <a:off x="-3810000" y="52959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6918"/>
            </a:stretch>
          </a:blipFill>
        </p:spPr>
        <p:txBody>
          <a:bodyPr/>
          <a:lstStyle/>
          <a:p>
            <a:endParaRPr lang="tr-T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7E8EFB-4D98-4473-A4DE-21A5285178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3924" y="4098062"/>
            <a:ext cx="7116168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76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1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06033">
            <a:off x="14234868" y="4995907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462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54750" y="895350"/>
            <a:ext cx="338791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tr-TR" sz="6399" b="1" dirty="0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Takvim </a:t>
            </a:r>
            <a:r>
              <a:rPr lang="en-US" sz="6399" b="1" dirty="0">
                <a:solidFill>
                  <a:srgbClr val="D9EAF3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 </a:t>
            </a:r>
          </a:p>
        </p:txBody>
      </p:sp>
      <p:sp>
        <p:nvSpPr>
          <p:cNvPr id="4" name="Freeform 4"/>
          <p:cNvSpPr/>
          <p:nvPr/>
        </p:nvSpPr>
        <p:spPr>
          <a:xfrm>
            <a:off x="11657162" y="-4058662"/>
            <a:ext cx="10696161" cy="10174724"/>
          </a:xfrm>
          <a:custGeom>
            <a:avLst/>
            <a:gdLst/>
            <a:ahLst/>
            <a:cxnLst/>
            <a:rect l="l" t="t" r="r" b="b"/>
            <a:pathLst>
              <a:path w="10696161" h="10174724">
                <a:moveTo>
                  <a:pt x="0" y="0"/>
                </a:moveTo>
                <a:lnTo>
                  <a:pt x="10696161" y="0"/>
                </a:lnTo>
                <a:lnTo>
                  <a:pt x="10696161" y="10174724"/>
                </a:lnTo>
                <a:lnTo>
                  <a:pt x="0" y="10174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-3962400" y="51435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6918"/>
            </a:stretch>
          </a:blipFill>
        </p:spPr>
        <p:txBody>
          <a:bodyPr/>
          <a:lstStyle/>
          <a:p>
            <a:endParaRPr lang="tr-TR" dirty="0"/>
          </a:p>
        </p:txBody>
      </p:sp>
      <p:sp>
        <p:nvSpPr>
          <p:cNvPr id="6" name="Freeform 6"/>
          <p:cNvSpPr/>
          <p:nvPr/>
        </p:nvSpPr>
        <p:spPr>
          <a:xfrm rot="8803574">
            <a:off x="-3009583" y="4548552"/>
            <a:ext cx="8106264" cy="8524787"/>
          </a:xfrm>
          <a:custGeom>
            <a:avLst/>
            <a:gdLst/>
            <a:ahLst/>
            <a:cxnLst/>
            <a:rect l="l" t="t" r="r" b="b"/>
            <a:pathLst>
              <a:path w="8106264" h="8524787">
                <a:moveTo>
                  <a:pt x="0" y="0"/>
                </a:moveTo>
                <a:lnTo>
                  <a:pt x="8106264" y="0"/>
                </a:lnTo>
                <a:lnTo>
                  <a:pt x="8106264" y="8524786"/>
                </a:lnTo>
                <a:lnTo>
                  <a:pt x="0" y="852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4462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54750" y="2680500"/>
            <a:ext cx="10541578" cy="2420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511295" lvl="2" indent="-503765">
              <a:lnSpc>
                <a:spcPts val="4899"/>
              </a:lnSpc>
              <a:buFont typeface="Arial"/>
              <a:buChar char="⚬"/>
            </a:pP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Etkinlik ekleme  kısmı</a:t>
            </a:r>
          </a:p>
          <a:p>
            <a:pPr marL="1511295" lvl="2" indent="-503765">
              <a:lnSpc>
                <a:spcPts val="4899"/>
              </a:lnSpc>
              <a:buFont typeface="Arial"/>
              <a:buChar char="⚬"/>
            </a:pP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burada etkinlik kaydedilirse sağ </a:t>
            </a:r>
            <a:r>
              <a:rPr lang="tr-TR" sz="2800" dirty="0" err="1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kısmınde</a:t>
            </a:r>
            <a:r>
              <a:rPr lang="tr-TR" sz="2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 şekilde gösterir. </a:t>
            </a:r>
          </a:p>
          <a:p>
            <a:pPr marL="1464730" lvl="3">
              <a:lnSpc>
                <a:spcPts val="4899"/>
              </a:lnSpc>
            </a:pPr>
            <a:endParaRPr lang="tr-TR" sz="2000" dirty="0">
              <a:solidFill>
                <a:schemeClr val="bg1"/>
              </a:solidFill>
            </a:endParaRPr>
          </a:p>
          <a:p>
            <a:pPr marL="1968495" lvl="3" indent="-503765">
              <a:lnSpc>
                <a:spcPts val="4899"/>
              </a:lnSpc>
              <a:buFont typeface="Arial"/>
              <a:buChar char="⚬"/>
            </a:pPr>
            <a:endParaRPr lang="en-US" sz="2000" dirty="0">
              <a:solidFill>
                <a:schemeClr val="bg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85201" y="876035"/>
            <a:ext cx="3866595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tr-TR" sz="6399" b="1" dirty="0" err="1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Frontend</a:t>
            </a:r>
            <a:r>
              <a:rPr lang="tr-TR" sz="6399" b="1" dirty="0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</a:t>
            </a:r>
            <a:r>
              <a:rPr lang="en-US" sz="6399" b="1" dirty="0">
                <a:solidFill>
                  <a:srgbClr val="509FCB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3663C027-C251-4B5C-BBE5-03574BEA0333}"/>
              </a:ext>
            </a:extLst>
          </p:cNvPr>
          <p:cNvSpPr/>
          <p:nvPr/>
        </p:nvSpPr>
        <p:spPr>
          <a:xfrm rot="-10800000">
            <a:off x="-3810000" y="5295900"/>
            <a:ext cx="24228392" cy="8121818"/>
          </a:xfrm>
          <a:custGeom>
            <a:avLst/>
            <a:gdLst/>
            <a:ahLst/>
            <a:cxnLst/>
            <a:rect l="l" t="t" r="r" b="b"/>
            <a:pathLst>
              <a:path w="24228392" h="8121818">
                <a:moveTo>
                  <a:pt x="0" y="0"/>
                </a:moveTo>
                <a:lnTo>
                  <a:pt x="24228392" y="0"/>
                </a:lnTo>
                <a:lnTo>
                  <a:pt x="24228392" y="8121818"/>
                </a:lnTo>
                <a:lnTo>
                  <a:pt x="0" y="81218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6918"/>
            </a:stretch>
          </a:blipFill>
        </p:spPr>
        <p:txBody>
          <a:bodyPr/>
          <a:lstStyle/>
          <a:p>
            <a:endParaRPr lang="tr-T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EC7E2A-6FF7-4E66-9FD2-849C8FD72C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0162" y="4080899"/>
            <a:ext cx="4803934" cy="35017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AC81F6-F843-4580-91BF-22B00C8CB7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1396" y="3338456"/>
            <a:ext cx="3010320" cy="4906060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7F53D0EB-3FE7-4259-B295-9B7EDC70E67C}"/>
              </a:ext>
            </a:extLst>
          </p:cNvPr>
          <p:cNvSpPr/>
          <p:nvPr/>
        </p:nvSpPr>
        <p:spPr>
          <a:xfrm>
            <a:off x="8809260" y="5444157"/>
            <a:ext cx="1092010" cy="5634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9418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OyunProjesi Nasır akraa -02200201086</Template>
  <TotalTime>313</TotalTime>
  <Words>1820</Words>
  <Application>Microsoft Office PowerPoint</Application>
  <PresentationFormat>Custom</PresentationFormat>
  <Paragraphs>243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Wingdings</vt:lpstr>
      <vt:lpstr>Consolas</vt:lpstr>
      <vt:lpstr>Roboto Condensed Bold</vt:lpstr>
      <vt:lpstr>Arial</vt:lpstr>
      <vt:lpstr>Calibri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NASSER AKRAA</dc:creator>
  <cp:lastModifiedBy>NASSER AKRAA</cp:lastModifiedBy>
  <cp:revision>4</cp:revision>
  <dcterms:created xsi:type="dcterms:W3CDTF">2025-01-04T16:21:00Z</dcterms:created>
  <dcterms:modified xsi:type="dcterms:W3CDTF">2025-01-04T21:34:46Z</dcterms:modified>
  <dc:identifier>DAF5DU5CAI0</dc:identifier>
</cp:coreProperties>
</file>